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25"/>
  </p:notesMasterIdLst>
  <p:sldIdLst>
    <p:sldId id="259" r:id="rId2"/>
    <p:sldId id="261" r:id="rId3"/>
    <p:sldId id="293" r:id="rId4"/>
    <p:sldId id="263" r:id="rId5"/>
    <p:sldId id="276" r:id="rId6"/>
    <p:sldId id="298" r:id="rId7"/>
    <p:sldId id="299" r:id="rId8"/>
    <p:sldId id="279" r:id="rId9"/>
    <p:sldId id="264" r:id="rId10"/>
    <p:sldId id="285" r:id="rId11"/>
    <p:sldId id="294" r:id="rId12"/>
    <p:sldId id="288" r:id="rId13"/>
    <p:sldId id="297" r:id="rId14"/>
    <p:sldId id="295" r:id="rId15"/>
    <p:sldId id="265" r:id="rId16"/>
    <p:sldId id="284" r:id="rId17"/>
    <p:sldId id="267" r:id="rId18"/>
    <p:sldId id="275" r:id="rId19"/>
    <p:sldId id="278" r:id="rId20"/>
    <p:sldId id="290" r:id="rId21"/>
    <p:sldId id="272" r:id="rId22"/>
    <p:sldId id="292" r:id="rId23"/>
    <p:sldId id="29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706" autoAdjust="0"/>
  </p:normalViewPr>
  <p:slideViewPr>
    <p:cSldViewPr snapToGrid="0">
      <p:cViewPr varScale="1">
        <p:scale>
          <a:sx n="95" d="100"/>
          <a:sy n="95" d="100"/>
        </p:scale>
        <p:origin x="235"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F45D6-A57C-48A5-BD46-35F6E6D10CF3}" type="datetimeFigureOut">
              <a:rPr lang="en-IN" smtClean="0"/>
              <a:t>26-05-2024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66C4B-C43B-4A13-A297-C22DF6CF4353}" type="slidenum">
              <a:rPr lang="en-IN" smtClean="0"/>
              <a:t>‹#›</a:t>
            </a:fld>
            <a:endParaRPr lang="en-IN"/>
          </a:p>
        </p:txBody>
      </p:sp>
    </p:spTree>
    <p:extLst>
      <p:ext uri="{BB962C8B-B14F-4D97-AF65-F5344CB8AC3E}">
        <p14:creationId xmlns:p14="http://schemas.microsoft.com/office/powerpoint/2010/main" val="639858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986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997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734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6774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9338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4715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6009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906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4677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6"/>
        <p:cNvGrpSpPr/>
        <p:nvPr/>
      </p:nvGrpSpPr>
      <p:grpSpPr>
        <a:xfrm>
          <a:off x="0" y="0"/>
          <a:ext cx="0" cy="0"/>
          <a:chOff x="0" y="0"/>
          <a:chExt cx="0" cy="0"/>
        </a:xfrm>
      </p:grpSpPr>
      <p:sp>
        <p:nvSpPr>
          <p:cNvPr id="291" name="Google Shape;291;p20"/>
          <p:cNvSpPr txBox="1">
            <a:spLocks noGrp="1"/>
          </p:cNvSpPr>
          <p:nvPr>
            <p:ph type="ctrTitle"/>
          </p:nvPr>
        </p:nvSpPr>
        <p:spPr>
          <a:xfrm>
            <a:off x="6513071" y="917200"/>
            <a:ext cx="4652000" cy="490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292" name="Google Shape;292;p20"/>
          <p:cNvSpPr txBox="1">
            <a:spLocks noGrp="1"/>
          </p:cNvSpPr>
          <p:nvPr>
            <p:ph type="subTitle" idx="1"/>
          </p:nvPr>
        </p:nvSpPr>
        <p:spPr>
          <a:xfrm>
            <a:off x="6513076" y="1406543"/>
            <a:ext cx="4516000" cy="6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3" name="Google Shape;293;p20"/>
          <p:cNvSpPr txBox="1">
            <a:spLocks noGrp="1"/>
          </p:cNvSpPr>
          <p:nvPr>
            <p:ph type="title" idx="2" hasCustomPrompt="1"/>
          </p:nvPr>
        </p:nvSpPr>
        <p:spPr>
          <a:xfrm>
            <a:off x="5201300" y="914543"/>
            <a:ext cx="1311600" cy="11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a:spLocks noGrp="1"/>
          </p:cNvSpPr>
          <p:nvPr>
            <p:ph type="ctrTitle" idx="3"/>
          </p:nvPr>
        </p:nvSpPr>
        <p:spPr>
          <a:xfrm>
            <a:off x="6513097" y="2269761"/>
            <a:ext cx="4652000" cy="490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295" name="Google Shape;295;p20"/>
          <p:cNvSpPr txBox="1">
            <a:spLocks noGrp="1"/>
          </p:cNvSpPr>
          <p:nvPr>
            <p:ph type="subTitle" idx="4"/>
          </p:nvPr>
        </p:nvSpPr>
        <p:spPr>
          <a:xfrm>
            <a:off x="6513103" y="2762869"/>
            <a:ext cx="4515600" cy="6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6" name="Google Shape;296;p20"/>
          <p:cNvSpPr txBox="1">
            <a:spLocks noGrp="1"/>
          </p:cNvSpPr>
          <p:nvPr>
            <p:ph type="title" idx="5" hasCustomPrompt="1"/>
          </p:nvPr>
        </p:nvSpPr>
        <p:spPr>
          <a:xfrm>
            <a:off x="5201300" y="2270796"/>
            <a:ext cx="1311600" cy="11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a:spLocks noGrp="1"/>
          </p:cNvSpPr>
          <p:nvPr>
            <p:ph type="ctrTitle" idx="6"/>
          </p:nvPr>
        </p:nvSpPr>
        <p:spPr>
          <a:xfrm>
            <a:off x="6513067" y="3622333"/>
            <a:ext cx="4652000" cy="490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298" name="Google Shape;298;p20"/>
          <p:cNvSpPr txBox="1">
            <a:spLocks noGrp="1"/>
          </p:cNvSpPr>
          <p:nvPr>
            <p:ph type="subTitle" idx="7"/>
          </p:nvPr>
        </p:nvSpPr>
        <p:spPr>
          <a:xfrm>
            <a:off x="6513076" y="4110061"/>
            <a:ext cx="4516000" cy="6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9" name="Google Shape;299;p20"/>
          <p:cNvSpPr txBox="1">
            <a:spLocks noGrp="1"/>
          </p:cNvSpPr>
          <p:nvPr>
            <p:ph type="title" idx="8" hasCustomPrompt="1"/>
          </p:nvPr>
        </p:nvSpPr>
        <p:spPr>
          <a:xfrm>
            <a:off x="5201300" y="3610889"/>
            <a:ext cx="1311600" cy="115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a:spLocks noGrp="1"/>
          </p:cNvSpPr>
          <p:nvPr>
            <p:ph type="subTitle" idx="9"/>
          </p:nvPr>
        </p:nvSpPr>
        <p:spPr>
          <a:xfrm>
            <a:off x="6513075" y="5474296"/>
            <a:ext cx="4515600" cy="6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301" name="Google Shape;301;p20"/>
          <p:cNvSpPr txBox="1">
            <a:spLocks noGrp="1"/>
          </p:cNvSpPr>
          <p:nvPr>
            <p:ph type="title" idx="13" hasCustomPrompt="1"/>
          </p:nvPr>
        </p:nvSpPr>
        <p:spPr>
          <a:xfrm>
            <a:off x="5201300" y="4975500"/>
            <a:ext cx="1311200" cy="1156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a:spLocks noGrp="1"/>
          </p:cNvSpPr>
          <p:nvPr>
            <p:ph type="ctrTitle" idx="14"/>
          </p:nvPr>
        </p:nvSpPr>
        <p:spPr>
          <a:xfrm>
            <a:off x="6513069" y="4982932"/>
            <a:ext cx="4651600" cy="490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303" name="Google Shape;303;p20"/>
          <p:cNvSpPr txBox="1">
            <a:spLocks noGrp="1"/>
          </p:cNvSpPr>
          <p:nvPr>
            <p:ph type="title" idx="15"/>
          </p:nvPr>
        </p:nvSpPr>
        <p:spPr>
          <a:xfrm>
            <a:off x="1097001" y="2713504"/>
            <a:ext cx="3781200" cy="1412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67">
                <a:solidFill>
                  <a:schemeClr val="dk1"/>
                </a:solidFill>
              </a:defRPr>
            </a:lvl1pPr>
            <a:lvl2pPr lvl="1" rtl="0">
              <a:spcBef>
                <a:spcPts val="0"/>
              </a:spcBef>
              <a:spcAft>
                <a:spcPts val="0"/>
              </a:spcAft>
              <a:buSzPts val="3600"/>
              <a:buFont typeface="Denk One"/>
              <a:buNone/>
              <a:defRPr sz="4800">
                <a:latin typeface="Denk One"/>
                <a:ea typeface="Denk One"/>
                <a:cs typeface="Denk One"/>
                <a:sym typeface="Denk One"/>
              </a:defRPr>
            </a:lvl2pPr>
            <a:lvl3pPr lvl="2" rtl="0">
              <a:spcBef>
                <a:spcPts val="0"/>
              </a:spcBef>
              <a:spcAft>
                <a:spcPts val="0"/>
              </a:spcAft>
              <a:buSzPts val="3600"/>
              <a:buFont typeface="Denk One"/>
              <a:buNone/>
              <a:defRPr sz="4800">
                <a:latin typeface="Denk One"/>
                <a:ea typeface="Denk One"/>
                <a:cs typeface="Denk One"/>
                <a:sym typeface="Denk One"/>
              </a:defRPr>
            </a:lvl3pPr>
            <a:lvl4pPr lvl="3" rtl="0">
              <a:spcBef>
                <a:spcPts val="0"/>
              </a:spcBef>
              <a:spcAft>
                <a:spcPts val="0"/>
              </a:spcAft>
              <a:buSzPts val="3600"/>
              <a:buFont typeface="Denk One"/>
              <a:buNone/>
              <a:defRPr sz="4800">
                <a:latin typeface="Denk One"/>
                <a:ea typeface="Denk One"/>
                <a:cs typeface="Denk One"/>
                <a:sym typeface="Denk One"/>
              </a:defRPr>
            </a:lvl4pPr>
            <a:lvl5pPr lvl="4" rtl="0">
              <a:spcBef>
                <a:spcPts val="0"/>
              </a:spcBef>
              <a:spcAft>
                <a:spcPts val="0"/>
              </a:spcAft>
              <a:buSzPts val="3600"/>
              <a:buFont typeface="Denk One"/>
              <a:buNone/>
              <a:defRPr sz="4800">
                <a:latin typeface="Denk One"/>
                <a:ea typeface="Denk One"/>
                <a:cs typeface="Denk One"/>
                <a:sym typeface="Denk One"/>
              </a:defRPr>
            </a:lvl5pPr>
            <a:lvl6pPr lvl="5" rtl="0">
              <a:spcBef>
                <a:spcPts val="0"/>
              </a:spcBef>
              <a:spcAft>
                <a:spcPts val="0"/>
              </a:spcAft>
              <a:buSzPts val="3600"/>
              <a:buFont typeface="Denk One"/>
              <a:buNone/>
              <a:defRPr sz="4800">
                <a:latin typeface="Denk One"/>
                <a:ea typeface="Denk One"/>
                <a:cs typeface="Denk One"/>
                <a:sym typeface="Denk One"/>
              </a:defRPr>
            </a:lvl6pPr>
            <a:lvl7pPr lvl="6" rtl="0">
              <a:spcBef>
                <a:spcPts val="0"/>
              </a:spcBef>
              <a:spcAft>
                <a:spcPts val="0"/>
              </a:spcAft>
              <a:buSzPts val="3600"/>
              <a:buFont typeface="Denk One"/>
              <a:buNone/>
              <a:defRPr sz="4800">
                <a:latin typeface="Denk One"/>
                <a:ea typeface="Denk One"/>
                <a:cs typeface="Denk One"/>
                <a:sym typeface="Denk One"/>
              </a:defRPr>
            </a:lvl7pPr>
            <a:lvl8pPr lvl="7" rtl="0">
              <a:spcBef>
                <a:spcPts val="0"/>
              </a:spcBef>
              <a:spcAft>
                <a:spcPts val="0"/>
              </a:spcAft>
              <a:buSzPts val="3600"/>
              <a:buFont typeface="Denk One"/>
              <a:buNone/>
              <a:defRPr sz="4800">
                <a:latin typeface="Denk One"/>
                <a:ea typeface="Denk One"/>
                <a:cs typeface="Denk One"/>
                <a:sym typeface="Denk One"/>
              </a:defRPr>
            </a:lvl8pPr>
            <a:lvl9pPr lvl="8" rtl="0">
              <a:spcBef>
                <a:spcPts val="0"/>
              </a:spcBef>
              <a:spcAft>
                <a:spcPts val="0"/>
              </a:spcAft>
              <a:buSzPts val="3600"/>
              <a:buFont typeface="Denk One"/>
              <a:buNone/>
              <a:defRPr sz="4800">
                <a:latin typeface="Denk One"/>
                <a:ea typeface="Denk One"/>
                <a:cs typeface="Denk One"/>
                <a:sym typeface="Denk One"/>
              </a:defRPr>
            </a:lvl9pPr>
          </a:lstStyle>
          <a:p>
            <a:endParaRPr/>
          </a:p>
        </p:txBody>
      </p:sp>
    </p:spTree>
    <p:extLst>
      <p:ext uri="{BB962C8B-B14F-4D97-AF65-F5344CB8AC3E}">
        <p14:creationId xmlns:p14="http://schemas.microsoft.com/office/powerpoint/2010/main" val="236659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762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720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309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315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84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601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54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161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5/26/2024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93935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hyperlink" Target="https://crypto--price--predictor--2024.streamlit.app/" TargetMode="External"/><Relationship Id="rId4" Type="http://schemas.openxmlformats.org/officeDocument/2006/relationships/hyperlink" Target="https://github.com/2k2rishav/final_yea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67"/>
          <p:cNvSpPr txBox="1">
            <a:spLocks noGrp="1"/>
          </p:cNvSpPr>
          <p:nvPr>
            <p:ph type="ctrTitle"/>
          </p:nvPr>
        </p:nvSpPr>
        <p:spPr>
          <a:xfrm>
            <a:off x="960007" y="1580867"/>
            <a:ext cx="5623291" cy="3148000"/>
          </a:xfrm>
          <a:prstGeom prst="rect">
            <a:avLst/>
          </a:prstGeom>
        </p:spPr>
        <p:txBody>
          <a:bodyPr spcFirstLastPara="1" vert="horz" wrap="square" lIns="121900" tIns="121900" rIns="121900" bIns="121900" rtlCol="0" anchor="ctr" anchorCtr="0">
            <a:noAutofit/>
          </a:bodyPr>
          <a:lstStyle/>
          <a:p>
            <a:pPr algn="l">
              <a:spcBef>
                <a:spcPts val="0"/>
              </a:spcBef>
            </a:pPr>
            <a:r>
              <a:rPr lang="en-US" sz="5867" dirty="0"/>
              <a:t>Bitcoin price prediction using ML</a:t>
            </a:r>
            <a:endParaRPr sz="5867" dirty="0"/>
          </a:p>
        </p:txBody>
      </p:sp>
      <p:grpSp>
        <p:nvGrpSpPr>
          <p:cNvPr id="1206" name="Google Shape;1206;p67"/>
          <p:cNvGrpSpPr/>
          <p:nvPr/>
        </p:nvGrpSpPr>
        <p:grpSpPr>
          <a:xfrm rot="10800000" flipH="1">
            <a:off x="1107053" y="663105"/>
            <a:ext cx="572431" cy="125332"/>
            <a:chOff x="5840230" y="744468"/>
            <a:chExt cx="431653" cy="94500"/>
          </a:xfrm>
        </p:grpSpPr>
        <p:sp>
          <p:nvSpPr>
            <p:cNvPr id="1207" name="Google Shape;1207;p6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dirty="0"/>
            </a:p>
          </p:txBody>
        </p:sp>
        <p:sp>
          <p:nvSpPr>
            <p:cNvPr id="1208" name="Google Shape;1208;p6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dirty="0"/>
            </a:p>
          </p:txBody>
        </p:sp>
        <p:sp>
          <p:nvSpPr>
            <p:cNvPr id="1209" name="Google Shape;1209;p6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dirty="0"/>
            </a:p>
          </p:txBody>
        </p:sp>
      </p:grpSp>
      <p:sp>
        <p:nvSpPr>
          <p:cNvPr id="4" name="TextBox 3">
            <a:extLst>
              <a:ext uri="{FF2B5EF4-FFF2-40B4-BE49-F238E27FC236}">
                <a16:creationId xmlns:a16="http://schemas.microsoft.com/office/drawing/2014/main" id="{A99BADFC-2190-B159-19CA-74C816808306}"/>
              </a:ext>
            </a:extLst>
          </p:cNvPr>
          <p:cNvSpPr txBox="1"/>
          <p:nvPr/>
        </p:nvSpPr>
        <p:spPr>
          <a:xfrm>
            <a:off x="6854010" y="912926"/>
            <a:ext cx="4887349" cy="5032147"/>
          </a:xfrm>
          <a:prstGeom prst="rect">
            <a:avLst/>
          </a:prstGeom>
          <a:noFill/>
        </p:spPr>
        <p:txBody>
          <a:bodyPr wrap="square" rtlCol="0">
            <a:spAutoFit/>
          </a:bodyPr>
          <a:lstStyle/>
          <a:p>
            <a:r>
              <a:rPr lang="en-IN" sz="2700" dirty="0">
                <a:solidFill>
                  <a:schemeClr val="accent6">
                    <a:lumMod val="60000"/>
                    <a:lumOff val="40000"/>
                  </a:schemeClr>
                </a:solidFill>
                <a:latin typeface="Orbitron" panose="020B0604020202020204" charset="0"/>
              </a:rPr>
              <a:t>RISHAV RAJ SINGH (2000271540044)</a:t>
            </a:r>
          </a:p>
          <a:p>
            <a:endParaRPr lang="en-IN" sz="2700" dirty="0">
              <a:solidFill>
                <a:schemeClr val="accent6">
                  <a:lumMod val="60000"/>
                  <a:lumOff val="40000"/>
                </a:schemeClr>
              </a:solidFill>
              <a:latin typeface="Orbitron" panose="020B0604020202020204" charset="0"/>
            </a:endParaRPr>
          </a:p>
          <a:p>
            <a:r>
              <a:rPr lang="en-IN" sz="2700" dirty="0">
                <a:solidFill>
                  <a:schemeClr val="accent6">
                    <a:lumMod val="60000"/>
                    <a:lumOff val="40000"/>
                  </a:schemeClr>
                </a:solidFill>
                <a:latin typeface="Orbitron" panose="020B0604020202020204" charset="0"/>
              </a:rPr>
              <a:t>RAUSHAN KUMAR (2000271540043)</a:t>
            </a:r>
          </a:p>
          <a:p>
            <a:endParaRPr lang="en-IN" sz="2700" dirty="0">
              <a:solidFill>
                <a:schemeClr val="accent6">
                  <a:lumMod val="60000"/>
                  <a:lumOff val="40000"/>
                </a:schemeClr>
              </a:solidFill>
              <a:latin typeface="Orbitron" panose="020B0604020202020204" charset="0"/>
            </a:endParaRPr>
          </a:p>
          <a:p>
            <a:r>
              <a:rPr lang="en-IN" sz="2700" dirty="0">
                <a:solidFill>
                  <a:schemeClr val="accent6">
                    <a:lumMod val="60000"/>
                    <a:lumOff val="40000"/>
                  </a:schemeClr>
                </a:solidFill>
                <a:latin typeface="Orbitron" panose="020B0604020202020204" charset="0"/>
              </a:rPr>
              <a:t>GAURAV SINGH</a:t>
            </a:r>
          </a:p>
          <a:p>
            <a:r>
              <a:rPr lang="en-IN" sz="2700" dirty="0">
                <a:solidFill>
                  <a:schemeClr val="accent6">
                    <a:lumMod val="60000"/>
                    <a:lumOff val="40000"/>
                  </a:schemeClr>
                </a:solidFill>
                <a:latin typeface="Orbitron" panose="020B0604020202020204" charset="0"/>
              </a:rPr>
              <a:t>(2100271549002)</a:t>
            </a:r>
          </a:p>
          <a:p>
            <a:endParaRPr lang="en-IN" sz="2700" dirty="0">
              <a:solidFill>
                <a:schemeClr val="accent6">
                  <a:lumMod val="60000"/>
                  <a:lumOff val="40000"/>
                </a:schemeClr>
              </a:solidFill>
              <a:latin typeface="Orbitron" panose="020B0604020202020204" charset="0"/>
            </a:endParaRPr>
          </a:p>
          <a:p>
            <a:r>
              <a:rPr lang="en-IN" sz="2700" dirty="0">
                <a:solidFill>
                  <a:schemeClr val="accent6">
                    <a:lumMod val="60000"/>
                    <a:lumOff val="40000"/>
                  </a:schemeClr>
                </a:solidFill>
                <a:latin typeface="Orbitron" panose="020B0604020202020204" charset="0"/>
              </a:rPr>
              <a:t>ADITYA KUMAR </a:t>
            </a:r>
          </a:p>
          <a:p>
            <a:r>
              <a:rPr lang="en-IN" sz="2700" dirty="0">
                <a:solidFill>
                  <a:schemeClr val="accent6">
                    <a:lumMod val="60000"/>
                    <a:lumOff val="40000"/>
                  </a:schemeClr>
                </a:solidFill>
                <a:latin typeface="Orbitron" panose="020B0604020202020204" charset="0"/>
              </a:rPr>
              <a:t>(2000271540007)</a:t>
            </a:r>
          </a:p>
          <a:p>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3"/>
                                        </p:tgtEl>
                                        <p:attrNameLst>
                                          <p:attrName>style.visibility</p:attrName>
                                        </p:attrNameLst>
                                      </p:cBhvr>
                                      <p:to>
                                        <p:strVal val="visible"/>
                                      </p:to>
                                    </p:set>
                                    <p:anim calcmode="lin" valueType="num">
                                      <p:cBhvr additive="base">
                                        <p:cTn id="7" dur="800"/>
                                        <p:tgtEl>
                                          <p:spTgt spid="12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05</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rgbClr val="FFC000"/>
                </a:solidFill>
                <a:latin typeface="Orbitron"/>
              </a:rPr>
              <a:t>REQUIREMENT PLATFORM AND TOOLS </a:t>
            </a:r>
          </a:p>
        </p:txBody>
      </p:sp>
      <p:sp>
        <p:nvSpPr>
          <p:cNvPr id="3" name="TextBox 2">
            <a:extLst>
              <a:ext uri="{FF2B5EF4-FFF2-40B4-BE49-F238E27FC236}">
                <a16:creationId xmlns:a16="http://schemas.microsoft.com/office/drawing/2014/main" id="{BBA09447-CB03-59CD-642D-7158FA5A6493}"/>
              </a:ext>
            </a:extLst>
          </p:cNvPr>
          <p:cNvSpPr txBox="1"/>
          <p:nvPr/>
        </p:nvSpPr>
        <p:spPr>
          <a:xfrm>
            <a:off x="0" y="938463"/>
            <a:ext cx="8021053" cy="6155531"/>
          </a:xfrm>
          <a:prstGeom prst="rect">
            <a:avLst/>
          </a:prstGeom>
          <a:noFill/>
        </p:spPr>
        <p:txBody>
          <a:bodyPr wrap="square" rtlCol="0">
            <a:spAutoFit/>
          </a:bodyPr>
          <a:lstStyle/>
          <a:p>
            <a:pPr marL="457200" indent="-457200" algn="just">
              <a:buFont typeface="+mj-lt"/>
              <a:buAutoNum type="arabicPeriod"/>
            </a:pPr>
            <a:r>
              <a:rPr lang="en-US" sz="2400" b="1" dirty="0">
                <a:solidFill>
                  <a:srgbClr val="00B050"/>
                </a:solidFill>
                <a:latin typeface="+mj-lt"/>
              </a:rPr>
              <a:t>Google Colab</a:t>
            </a:r>
          </a:p>
          <a:p>
            <a:pPr marL="742950" lvl="1" indent="-285750" algn="just">
              <a:buFont typeface="Wingdings" panose="05000000000000000000" pitchFamily="2" charset="2"/>
              <a:buChar char="v"/>
            </a:pPr>
            <a:endParaRPr lang="en-US" sz="1600" dirty="0">
              <a:latin typeface="Arial Black" panose="020B0A04020102020204" pitchFamily="34" charset="0"/>
            </a:endParaRPr>
          </a:p>
          <a:p>
            <a:pPr marL="742950" lvl="1" indent="-285750" algn="just">
              <a:buFont typeface="Wingdings" panose="05000000000000000000" pitchFamily="2" charset="2"/>
              <a:buChar char="v"/>
            </a:pPr>
            <a:r>
              <a:rPr lang="en-US" sz="1600" dirty="0">
                <a:latin typeface="Arial Black" panose="020B0A04020102020204" pitchFamily="34" charset="0"/>
              </a:rPr>
              <a:t>Cloud-Based:</a:t>
            </a:r>
          </a:p>
          <a:p>
            <a:pPr marL="1200150" lvl="2" indent="-285750" algn="just">
              <a:buFont typeface="Arial" panose="020B0604020202020204" pitchFamily="34" charset="0"/>
              <a:buChar char="•"/>
            </a:pPr>
            <a:r>
              <a:rPr lang="en-US" sz="1600" b="1" dirty="0">
                <a:latin typeface="Bahnschrift Light" panose="020B0502040204020203" pitchFamily="34" charset="0"/>
              </a:rPr>
              <a:t>No Installation Required: </a:t>
            </a:r>
            <a:r>
              <a:rPr lang="en-US" sz="1600" dirty="0">
                <a:latin typeface="Bahnschrift Light" panose="020B0502040204020203" pitchFamily="34" charset="0"/>
              </a:rPr>
              <a:t>Runs in the cloud, accessible from any device.</a:t>
            </a:r>
          </a:p>
          <a:p>
            <a:pPr marL="1200150" lvl="2" indent="-285750" algn="just">
              <a:buFont typeface="Arial" panose="020B0604020202020204" pitchFamily="34" charset="0"/>
              <a:buChar char="•"/>
            </a:pPr>
            <a:r>
              <a:rPr lang="en-US" sz="1600" dirty="0">
                <a:latin typeface="Bahnschrift Light" panose="020B0502040204020203" pitchFamily="34" charset="0"/>
              </a:rPr>
              <a:t>Free GPU and TPU: Hardware acceleration for machine learning tasks.</a:t>
            </a:r>
          </a:p>
          <a:p>
            <a:pPr marL="742950" lvl="1" indent="-285750" algn="just">
              <a:buFont typeface="Wingdings" panose="05000000000000000000" pitchFamily="2" charset="2"/>
              <a:buChar char="v"/>
            </a:pPr>
            <a:r>
              <a:rPr lang="en-US" sz="1600" dirty="0">
                <a:latin typeface="Arial Black" panose="020B0A04020102020204" pitchFamily="34" charset="0"/>
              </a:rPr>
              <a:t>Integration with Google Drive:</a:t>
            </a:r>
          </a:p>
          <a:p>
            <a:pPr marL="1200150" lvl="2" indent="-285750" algn="just">
              <a:buFont typeface="Arial" panose="020B0604020202020204" pitchFamily="34" charset="0"/>
              <a:buChar char="•"/>
            </a:pPr>
            <a:r>
              <a:rPr lang="en-US" sz="1600" b="1" dirty="0">
                <a:latin typeface="Bahnschrift Light" panose="020B0502040204020203" pitchFamily="34" charset="0"/>
              </a:rPr>
              <a:t>Save and Load Files</a:t>
            </a:r>
            <a:r>
              <a:rPr lang="en-US" sz="1600" dirty="0">
                <a:latin typeface="Bahnschrift Light" panose="020B0502040204020203" pitchFamily="34" charset="0"/>
              </a:rPr>
              <a:t>: Directly save to and load from Google Drive.</a:t>
            </a:r>
          </a:p>
          <a:p>
            <a:pPr marL="1200150" lvl="2" indent="-285750" algn="just">
              <a:buFont typeface="Arial" panose="020B0604020202020204" pitchFamily="34" charset="0"/>
              <a:buChar char="•"/>
            </a:pPr>
            <a:r>
              <a:rPr lang="en-US" sz="1600" b="1" dirty="0">
                <a:latin typeface="Bahnschrift Light" panose="020B0502040204020203" pitchFamily="34" charset="0"/>
              </a:rPr>
              <a:t>Collaboration: </a:t>
            </a:r>
            <a:r>
              <a:rPr lang="en-US" sz="1600" dirty="0">
                <a:latin typeface="Bahnschrift Light" panose="020B0502040204020203" pitchFamily="34" charset="0"/>
              </a:rPr>
              <a:t>Share notebooks easily with others.</a:t>
            </a:r>
          </a:p>
          <a:p>
            <a:pPr marL="1143000" lvl="2" indent="-228600" algn="just">
              <a:buFont typeface="+mj-lt"/>
              <a:buAutoNum type="arabicPeriod"/>
            </a:pPr>
            <a:endParaRPr lang="en-US" dirty="0">
              <a:latin typeface="Bahnschrift Light" panose="020B0502040204020203" pitchFamily="34" charset="0"/>
            </a:endParaRPr>
          </a:p>
          <a:p>
            <a:pPr marL="1143000" lvl="2" indent="-228600" algn="just">
              <a:buFont typeface="+mj-lt"/>
              <a:buAutoNum type="arabicPeriod"/>
            </a:pPr>
            <a:endParaRPr lang="en-US" dirty="0">
              <a:latin typeface="Bahnschrift Light" panose="020B0502040204020203" pitchFamily="34" charset="0"/>
            </a:endParaRPr>
          </a:p>
          <a:p>
            <a:pPr marL="457200" indent="-457200" algn="just">
              <a:buFont typeface="+mj-lt"/>
              <a:buAutoNum type="arabicPeriod"/>
            </a:pPr>
            <a:r>
              <a:rPr lang="en-US" sz="2400" b="1" dirty="0">
                <a:solidFill>
                  <a:srgbClr val="00B050"/>
                </a:solidFill>
                <a:latin typeface="+mj-lt"/>
              </a:rPr>
              <a:t>Jupyter Notebook</a:t>
            </a:r>
          </a:p>
          <a:p>
            <a:pPr marL="742950" lvl="1" indent="-285750" algn="just">
              <a:buFont typeface="Wingdings" panose="05000000000000000000" pitchFamily="2" charset="2"/>
              <a:buChar char="v"/>
            </a:pPr>
            <a:endParaRPr lang="en-US" sz="1600" dirty="0">
              <a:latin typeface="Arial Black" panose="020B0A04020102020204" pitchFamily="34" charset="0"/>
            </a:endParaRPr>
          </a:p>
          <a:p>
            <a:pPr marL="742950" lvl="1" indent="-285750" algn="just">
              <a:buFont typeface="Wingdings" panose="05000000000000000000" pitchFamily="2" charset="2"/>
              <a:buChar char="v"/>
            </a:pPr>
            <a:r>
              <a:rPr lang="en-US" sz="1600" dirty="0">
                <a:latin typeface="Arial Black" panose="020B0A04020102020204" pitchFamily="34" charset="0"/>
              </a:rPr>
              <a:t>Key Features:</a:t>
            </a:r>
          </a:p>
          <a:p>
            <a:pPr marL="1200150" lvl="2" indent="-285750" algn="just">
              <a:buFont typeface="Arial" panose="020B0604020202020204" pitchFamily="34" charset="0"/>
              <a:buChar char="•"/>
            </a:pPr>
            <a:r>
              <a:rPr lang="en-US" sz="1600" b="1" dirty="0">
                <a:latin typeface="Bahnschrift Light" panose="020B0502040204020203" pitchFamily="34" charset="0"/>
              </a:rPr>
              <a:t>Interactive: </a:t>
            </a:r>
            <a:r>
              <a:rPr lang="en-US" sz="1600" dirty="0">
                <a:latin typeface="Bahnschrift Light" panose="020B0502040204020203" pitchFamily="34" charset="0"/>
              </a:rPr>
              <a:t>Combine code, text, and visualizations in one document.</a:t>
            </a:r>
          </a:p>
          <a:p>
            <a:pPr marL="1200150" lvl="2" indent="-285750" algn="just">
              <a:buFont typeface="Arial" panose="020B0604020202020204" pitchFamily="34" charset="0"/>
              <a:buChar char="•"/>
            </a:pPr>
            <a:r>
              <a:rPr lang="en-US" sz="1600" b="1" dirty="0">
                <a:latin typeface="Bahnschrift Light" panose="020B0502040204020203" pitchFamily="34" charset="0"/>
              </a:rPr>
              <a:t>Versatile: </a:t>
            </a:r>
            <a:r>
              <a:rPr lang="en-US" sz="1600" dirty="0">
                <a:latin typeface="Bahnschrift Light" panose="020B0502040204020203" pitchFamily="34" charset="0"/>
              </a:rPr>
              <a:t>Supports various programming languages via kernels.</a:t>
            </a:r>
          </a:p>
          <a:p>
            <a:pPr marL="1200150" lvl="2" indent="-285750" algn="just">
              <a:buFont typeface="Arial" panose="020B0604020202020204" pitchFamily="34" charset="0"/>
              <a:buChar char="•"/>
            </a:pPr>
            <a:r>
              <a:rPr lang="en-US" sz="1600" b="1" dirty="0">
                <a:latin typeface="Bahnschrift Light" panose="020B0502040204020203" pitchFamily="34" charset="0"/>
              </a:rPr>
              <a:t>Extensible: </a:t>
            </a:r>
            <a:r>
              <a:rPr lang="en-US" sz="1600" dirty="0">
                <a:latin typeface="Bahnschrift Light" panose="020B0502040204020203" pitchFamily="34" charset="0"/>
              </a:rPr>
              <a:t>Numerous extensions and plugins available.</a:t>
            </a:r>
          </a:p>
          <a:p>
            <a:pPr marL="742950" lvl="1" indent="-285750" algn="just">
              <a:buFont typeface="Wingdings" panose="05000000000000000000" pitchFamily="2" charset="2"/>
              <a:buChar char="v"/>
            </a:pPr>
            <a:r>
              <a:rPr lang="en-US" sz="1600" dirty="0">
                <a:latin typeface="Arial Black" panose="020B0A04020102020204" pitchFamily="34" charset="0"/>
              </a:rPr>
              <a:t>Benefits:</a:t>
            </a:r>
          </a:p>
          <a:p>
            <a:pPr marL="1200150" lvl="2" indent="-285750" algn="just">
              <a:buFont typeface="Arial" panose="020B0604020202020204" pitchFamily="34" charset="0"/>
              <a:buChar char="•"/>
            </a:pPr>
            <a:r>
              <a:rPr lang="en-US" sz="1600" dirty="0">
                <a:latin typeface="Bahnschrift Light" panose="020B0502040204020203" pitchFamily="34" charset="0"/>
              </a:rPr>
              <a:t>Enhances learning and teaching with its interactive nature.</a:t>
            </a:r>
          </a:p>
          <a:p>
            <a:pPr marL="1200150" lvl="2" indent="-285750" algn="just">
              <a:buFont typeface="Arial" panose="020B0604020202020204" pitchFamily="34" charset="0"/>
              <a:buChar char="•"/>
            </a:pPr>
            <a:r>
              <a:rPr lang="en-US" sz="1600" dirty="0">
                <a:latin typeface="Bahnschrift Light" panose="020B0502040204020203" pitchFamily="34" charset="0"/>
              </a:rPr>
              <a:t>Facilitates data cleaning and transformation, numerical simulation, statistical modeling, data visualization, and machine learning.</a:t>
            </a:r>
          </a:p>
          <a:p>
            <a:pPr lvl="2"/>
            <a:endParaRPr lang="en-US" dirty="0">
              <a:latin typeface="Bahnschrift Light" panose="020B0502040204020203" pitchFamily="34" charset="0"/>
            </a:endParaRPr>
          </a:p>
          <a:p>
            <a:pPr lvl="2" algn="l"/>
            <a:endParaRPr lang="en-US" b="0" i="0" dirty="0">
              <a:solidFill>
                <a:srgbClr val="ECECEC"/>
              </a:solidFill>
              <a:effectLst/>
              <a:highlight>
                <a:srgbClr val="212121"/>
              </a:highlight>
              <a:latin typeface="ui-sans-serif"/>
            </a:endParaRPr>
          </a:p>
          <a:p>
            <a:pPr lvl="2" algn="l"/>
            <a:endParaRPr lang="en-US" b="0" i="0" dirty="0">
              <a:solidFill>
                <a:srgbClr val="ECECEC"/>
              </a:solidFill>
              <a:effectLst/>
              <a:highlight>
                <a:srgbClr val="212121"/>
              </a:highlight>
              <a:latin typeface="ui-sans-serif"/>
            </a:endParaRPr>
          </a:p>
        </p:txBody>
      </p:sp>
      <p:pic>
        <p:nvPicPr>
          <p:cNvPr id="1026" name="Picture 2">
            <a:extLst>
              <a:ext uri="{FF2B5EF4-FFF2-40B4-BE49-F238E27FC236}">
                <a16:creationId xmlns:a16="http://schemas.microsoft.com/office/drawing/2014/main" id="{DD297798-8C88-A1CD-3470-3D0CC323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06" y="1106905"/>
            <a:ext cx="3011904" cy="18566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B0BED2F-CF0A-82EC-6726-9C887A8AD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68" y="3564068"/>
            <a:ext cx="1950142" cy="225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74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05</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rgbClr val="FFC000"/>
                </a:solidFill>
                <a:latin typeface="Orbitron"/>
              </a:rPr>
              <a:t>REQUIREMENT PLATFORM AND TOOLS </a:t>
            </a:r>
          </a:p>
        </p:txBody>
      </p:sp>
      <p:sp>
        <p:nvSpPr>
          <p:cNvPr id="6" name="TextBox 5">
            <a:extLst>
              <a:ext uri="{FF2B5EF4-FFF2-40B4-BE49-F238E27FC236}">
                <a16:creationId xmlns:a16="http://schemas.microsoft.com/office/drawing/2014/main" id="{3514FF20-6E73-5112-B087-962122E662EC}"/>
              </a:ext>
            </a:extLst>
          </p:cNvPr>
          <p:cNvSpPr txBox="1"/>
          <p:nvPr/>
        </p:nvSpPr>
        <p:spPr>
          <a:xfrm>
            <a:off x="0" y="707886"/>
            <a:ext cx="6801853" cy="6217087"/>
          </a:xfrm>
          <a:prstGeom prst="rect">
            <a:avLst/>
          </a:prstGeom>
          <a:noFill/>
        </p:spPr>
        <p:txBody>
          <a:bodyPr wrap="square" rtlCol="0">
            <a:spAutoFit/>
          </a:bodyPr>
          <a:lstStyle/>
          <a:p>
            <a:pPr algn="l"/>
            <a:endParaRPr lang="en-US" sz="1400" dirty="0"/>
          </a:p>
          <a:p>
            <a:pPr marL="457200" indent="-457200" algn="l">
              <a:buFont typeface="+mj-lt"/>
              <a:buAutoNum type="arabicPeriod" startAt="3"/>
            </a:pPr>
            <a:r>
              <a:rPr lang="en-US" sz="2400" b="1" dirty="0">
                <a:solidFill>
                  <a:srgbClr val="00B050"/>
                </a:solidFill>
                <a:latin typeface="+mj-lt"/>
              </a:rPr>
              <a:t>Kaggle</a:t>
            </a:r>
          </a:p>
          <a:p>
            <a:pPr marL="742950" lvl="1" indent="-285750">
              <a:buFont typeface="Wingdings" panose="05000000000000000000" pitchFamily="2" charset="2"/>
              <a:buChar char="v"/>
            </a:pPr>
            <a:r>
              <a:rPr lang="en-US" sz="1600" dirty="0">
                <a:latin typeface="Arial Black" panose="020B0A04020102020204" pitchFamily="34" charset="0"/>
              </a:rPr>
              <a:t>Key Features:</a:t>
            </a:r>
          </a:p>
          <a:p>
            <a:pPr marL="1200150" lvl="2" indent="-285750">
              <a:buFont typeface="Arial" panose="020B0604020202020204" pitchFamily="34" charset="0"/>
              <a:buChar char="•"/>
            </a:pPr>
            <a:r>
              <a:rPr lang="en-US" sz="1600" b="1" dirty="0">
                <a:latin typeface="Bahnschrift Light" panose="020B0502040204020203" pitchFamily="34" charset="0"/>
              </a:rPr>
              <a:t>Datasets: </a:t>
            </a:r>
            <a:r>
              <a:rPr lang="en-US" sz="1600" dirty="0">
                <a:latin typeface="Bahnschrift Light" panose="020B0502040204020203" pitchFamily="34" charset="0"/>
              </a:rPr>
              <a:t>Access to numerous public datasets.</a:t>
            </a:r>
          </a:p>
          <a:p>
            <a:pPr marL="1200150" lvl="2" indent="-285750">
              <a:buFont typeface="Arial" panose="020B0604020202020204" pitchFamily="34" charset="0"/>
              <a:buChar char="•"/>
            </a:pPr>
            <a:r>
              <a:rPr lang="en-US" sz="1600" b="1" dirty="0">
                <a:latin typeface="Bahnschrift Light" panose="020B0502040204020203" pitchFamily="34" charset="0"/>
              </a:rPr>
              <a:t>Competitions: </a:t>
            </a:r>
            <a:r>
              <a:rPr lang="en-US" sz="1600" dirty="0">
                <a:latin typeface="Bahnschrift Light" panose="020B0502040204020203" pitchFamily="34" charset="0"/>
              </a:rPr>
              <a:t>Participate in machine learning competitions.</a:t>
            </a:r>
          </a:p>
          <a:p>
            <a:pPr marL="742950" lvl="1" indent="-285750">
              <a:buFont typeface="Wingdings" panose="05000000000000000000" pitchFamily="2" charset="2"/>
              <a:buChar char="v"/>
            </a:pPr>
            <a:r>
              <a:rPr lang="en-US" sz="1600" dirty="0">
                <a:latin typeface="Arial Black" panose="020B0A04020102020204" pitchFamily="34" charset="0"/>
              </a:rPr>
              <a:t>Benefits:</a:t>
            </a:r>
          </a:p>
          <a:p>
            <a:pPr marL="1200150" lvl="2" indent="-285750">
              <a:buFont typeface="Arial" panose="020B0604020202020204" pitchFamily="34" charset="0"/>
              <a:buChar char="•"/>
            </a:pPr>
            <a:r>
              <a:rPr lang="en-US" sz="1600" dirty="0">
                <a:latin typeface="Bahnschrift Light" panose="020B0502040204020203" pitchFamily="34" charset="0"/>
              </a:rPr>
              <a:t>Enhances practical learning through competitions.</a:t>
            </a:r>
          </a:p>
          <a:p>
            <a:pPr marL="1200150" lvl="2" indent="-285750">
              <a:buFont typeface="Arial" panose="020B0604020202020204" pitchFamily="34" charset="0"/>
              <a:buChar char="•"/>
            </a:pPr>
            <a:r>
              <a:rPr lang="en-US" sz="1600" dirty="0">
                <a:latin typeface="Bahnschrift Light" panose="020B0502040204020203" pitchFamily="34" charset="0"/>
              </a:rPr>
              <a:t>Facilitates data sharing and collaboration.</a:t>
            </a:r>
          </a:p>
          <a:p>
            <a:endParaRPr lang="en-IN" sz="1400" dirty="0"/>
          </a:p>
          <a:p>
            <a:endParaRPr lang="en-IN" sz="1400" dirty="0"/>
          </a:p>
          <a:p>
            <a:pPr marL="457200" indent="-457200" algn="l">
              <a:buFont typeface="+mj-lt"/>
              <a:buAutoNum type="arabicPeriod" startAt="4"/>
            </a:pPr>
            <a:r>
              <a:rPr lang="en-US" sz="2400" b="1" dirty="0">
                <a:solidFill>
                  <a:srgbClr val="00B050"/>
                </a:solidFill>
                <a:latin typeface="Bookman Old Style" panose="02050604050505020204" pitchFamily="18" charset="0"/>
              </a:rPr>
              <a:t>Streamlit</a:t>
            </a:r>
          </a:p>
          <a:p>
            <a:pPr marL="800100" lvl="1" indent="-342900">
              <a:buFont typeface="Wingdings" panose="05000000000000000000" pitchFamily="2" charset="2"/>
              <a:buChar char="v"/>
            </a:pPr>
            <a:r>
              <a:rPr lang="en-US" sz="1600" dirty="0">
                <a:latin typeface="Arial Black" panose="020B0A04020102020204" pitchFamily="34" charset="0"/>
              </a:rPr>
              <a:t>Overview:</a:t>
            </a:r>
          </a:p>
          <a:p>
            <a:pPr marL="1200150" lvl="2" indent="-285750">
              <a:buFont typeface="Arial" panose="020B0604020202020204" pitchFamily="34" charset="0"/>
              <a:buChar char="•"/>
            </a:pPr>
            <a:r>
              <a:rPr lang="en-US" sz="1600" dirty="0">
                <a:latin typeface="Bahnschrift Light" panose="020B0502040204020203" pitchFamily="34" charset="0"/>
              </a:rPr>
              <a:t>Simplifies the creation of interactive web applications.</a:t>
            </a:r>
          </a:p>
          <a:p>
            <a:pPr marL="742950" lvl="1" indent="-285750">
              <a:buFont typeface="Wingdings" panose="05000000000000000000" pitchFamily="2" charset="2"/>
              <a:buChar char="v"/>
            </a:pPr>
            <a:r>
              <a:rPr lang="en-US" sz="1600" dirty="0">
                <a:latin typeface="Arial Black" panose="020B0A04020102020204" pitchFamily="34" charset="0"/>
              </a:rPr>
              <a:t>Key Features:</a:t>
            </a:r>
          </a:p>
          <a:p>
            <a:pPr marL="1200150" lvl="2" indent="-285750">
              <a:buFont typeface="Arial" panose="020B0604020202020204" pitchFamily="34" charset="0"/>
              <a:buChar char="•"/>
            </a:pPr>
            <a:r>
              <a:rPr lang="en-US" sz="1600" dirty="0">
                <a:latin typeface="Bahnschrift Light" panose="020B0502040204020203" pitchFamily="34" charset="0"/>
              </a:rPr>
              <a:t>Fast and easy to use.</a:t>
            </a:r>
          </a:p>
          <a:p>
            <a:pPr marL="1200150" lvl="2" indent="-285750">
              <a:buFont typeface="Arial" panose="020B0604020202020204" pitchFamily="34" charset="0"/>
              <a:buChar char="•"/>
            </a:pPr>
            <a:r>
              <a:rPr lang="en-US" sz="1600" dirty="0">
                <a:latin typeface="Bahnschrift Light" panose="020B0502040204020203" pitchFamily="34" charset="0"/>
              </a:rPr>
              <a:t>Integrates seamlessly with Python scripts.</a:t>
            </a:r>
          </a:p>
          <a:p>
            <a:pPr marL="1200150" lvl="2" indent="-285750">
              <a:buFont typeface="Arial" panose="020B0604020202020204" pitchFamily="34" charset="0"/>
              <a:buChar char="•"/>
            </a:pPr>
            <a:r>
              <a:rPr lang="en-US" sz="1600" dirty="0">
                <a:latin typeface="Bahnschrift Light" panose="020B0502040204020203" pitchFamily="34" charset="0"/>
              </a:rPr>
              <a:t>Provides interactive widgets for enhanced user experience.</a:t>
            </a:r>
          </a:p>
          <a:p>
            <a:pPr lvl="1" algn="l"/>
            <a:endParaRPr lang="en-US" sz="1400" dirty="0"/>
          </a:p>
          <a:p>
            <a:pPr marL="457200" indent="-457200" algn="l">
              <a:buFont typeface="+mj-lt"/>
              <a:buAutoNum type="arabicPeriod" startAt="4"/>
            </a:pPr>
            <a:r>
              <a:rPr lang="en-US" sz="2400" b="1" dirty="0">
                <a:solidFill>
                  <a:srgbClr val="00B050"/>
                </a:solidFill>
                <a:latin typeface="+mj-lt"/>
              </a:rPr>
              <a:t>PyGwalker</a:t>
            </a:r>
          </a:p>
          <a:p>
            <a:pPr marL="742950" lvl="1" indent="-285750">
              <a:buFont typeface="Wingdings" panose="05000000000000000000" pitchFamily="2" charset="2"/>
              <a:buChar char="v"/>
            </a:pPr>
            <a:r>
              <a:rPr lang="en-US" sz="1600" dirty="0">
                <a:latin typeface="Arial Black" panose="020B0A04020102020204" pitchFamily="34" charset="0"/>
              </a:rPr>
              <a:t>Overview:</a:t>
            </a:r>
          </a:p>
          <a:p>
            <a:pPr marL="1200150" lvl="2" indent="-285750">
              <a:buFont typeface="Arial" panose="020B0604020202020204" pitchFamily="34" charset="0"/>
              <a:buChar char="•"/>
            </a:pPr>
            <a:r>
              <a:rPr lang="en-US" sz="1600" dirty="0">
                <a:latin typeface="Bahnschrift Light" panose="020B0502040204020203" pitchFamily="34" charset="0"/>
              </a:rPr>
              <a:t>Tool for creating interactive visualizations.</a:t>
            </a:r>
          </a:p>
          <a:p>
            <a:pPr marL="742950" lvl="1" indent="-285750">
              <a:buFont typeface="Wingdings" panose="05000000000000000000" pitchFamily="2" charset="2"/>
              <a:buChar char="v"/>
            </a:pPr>
            <a:r>
              <a:rPr lang="en-US" sz="1600" dirty="0">
                <a:latin typeface="Arial Black" panose="020B0A04020102020204" pitchFamily="34" charset="0"/>
              </a:rPr>
              <a:t>Key Features:</a:t>
            </a:r>
          </a:p>
          <a:p>
            <a:pPr marL="1200150" lvl="2" indent="-285750">
              <a:buFont typeface="Arial" panose="020B0604020202020204" pitchFamily="34" charset="0"/>
              <a:buChar char="•"/>
            </a:pPr>
            <a:r>
              <a:rPr lang="en-US" sz="1600" dirty="0">
                <a:latin typeface="Bahnschrift Light" panose="020B0502040204020203" pitchFamily="34" charset="0"/>
              </a:rPr>
              <a:t>Enhances data exploration and analysis.</a:t>
            </a:r>
          </a:p>
        </p:txBody>
      </p:sp>
      <p:pic>
        <p:nvPicPr>
          <p:cNvPr id="3074" name="Picture 2" descr="Kaggle, logo, logos icon - Free download on Iconfinder">
            <a:extLst>
              <a:ext uri="{FF2B5EF4-FFF2-40B4-BE49-F238E27FC236}">
                <a16:creationId xmlns:a16="http://schemas.microsoft.com/office/drawing/2014/main" id="{66D0B1B0-D0D1-1199-2086-108C67A71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7910" y="1018673"/>
            <a:ext cx="1999248" cy="139766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56F70E3-0A06-3B44-9145-E2F8289FB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910" y="3092115"/>
            <a:ext cx="2728113" cy="155332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yGWalker logo">
            <a:extLst>
              <a:ext uri="{FF2B5EF4-FFF2-40B4-BE49-F238E27FC236}">
                <a16:creationId xmlns:a16="http://schemas.microsoft.com/office/drawing/2014/main" id="{025E6822-0AE6-D803-5609-6780B729F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7910" y="5422231"/>
            <a:ext cx="2728112" cy="129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4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06</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US" sz="4000" b="1" dirty="0">
                <a:solidFill>
                  <a:srgbClr val="FFC000"/>
                </a:solidFill>
                <a:latin typeface="Bookman Old Style" panose="02050604050505020204" pitchFamily="18" charset="0"/>
              </a:rPr>
              <a:t>ALGORITHM USED </a:t>
            </a:r>
          </a:p>
        </p:txBody>
      </p:sp>
      <p:sp>
        <p:nvSpPr>
          <p:cNvPr id="3" name="TextBox 2">
            <a:extLst>
              <a:ext uri="{FF2B5EF4-FFF2-40B4-BE49-F238E27FC236}">
                <a16:creationId xmlns:a16="http://schemas.microsoft.com/office/drawing/2014/main" id="{FD4554E4-1A9D-9CCE-DED0-90571EB0930F}"/>
              </a:ext>
            </a:extLst>
          </p:cNvPr>
          <p:cNvSpPr txBox="1"/>
          <p:nvPr/>
        </p:nvSpPr>
        <p:spPr>
          <a:xfrm>
            <a:off x="0" y="921826"/>
            <a:ext cx="12127832" cy="3647152"/>
          </a:xfrm>
          <a:prstGeom prst="rect">
            <a:avLst/>
          </a:prstGeom>
          <a:noFill/>
        </p:spPr>
        <p:txBody>
          <a:bodyPr wrap="square" rtlCol="0">
            <a:spAutoFit/>
          </a:bodyPr>
          <a:lstStyle/>
          <a:p>
            <a:pPr marL="457200" indent="-457200" algn="just">
              <a:lnSpc>
                <a:spcPct val="150000"/>
              </a:lnSpc>
              <a:buFont typeface="+mj-lt"/>
              <a:buAutoNum type="arabicParenR"/>
            </a:pPr>
            <a:r>
              <a:rPr lang="en-US" sz="2200" b="1" dirty="0">
                <a:solidFill>
                  <a:srgbClr val="00B050"/>
                </a:solidFill>
                <a:latin typeface="Bookman Old Style" panose="02050604050505020204" pitchFamily="18" charset="0"/>
              </a:rPr>
              <a:t>Long Short-Term Memory (LSTM)</a:t>
            </a:r>
          </a:p>
          <a:p>
            <a:pPr marL="742950" lvl="1" indent="-285750" algn="just">
              <a:lnSpc>
                <a:spcPct val="150000"/>
              </a:lnSpc>
              <a:buFont typeface="Wingdings" panose="05000000000000000000" pitchFamily="2" charset="2"/>
              <a:buChar char="v"/>
            </a:pPr>
            <a:r>
              <a:rPr lang="en-US" sz="1600" dirty="0">
                <a:latin typeface="Arial Black" panose="020B0A04020102020204" pitchFamily="34" charset="0"/>
              </a:rPr>
              <a:t>Description:</a:t>
            </a:r>
          </a:p>
          <a:p>
            <a:pPr marL="1200150" lvl="2" indent="-285750" algn="just">
              <a:buFont typeface="Arial" panose="020B0604020202020204" pitchFamily="34" charset="0"/>
              <a:buChar char="•"/>
            </a:pPr>
            <a:r>
              <a:rPr lang="en-US" dirty="0">
                <a:latin typeface="Bahnschrift Light" panose="020B0502040204020203" pitchFamily="34" charset="0"/>
              </a:rPr>
              <a:t>A type of </a:t>
            </a:r>
            <a:r>
              <a:rPr lang="en-IN" dirty="0">
                <a:latin typeface="Bahnschrift Light" panose="020B0502040204020203" pitchFamily="34" charset="0"/>
              </a:rPr>
              <a:t>recurrent neural network </a:t>
            </a:r>
            <a:r>
              <a:rPr lang="en-US" dirty="0">
                <a:latin typeface="Bahnschrift Light" panose="020B0502040204020203" pitchFamily="34" charset="0"/>
              </a:rPr>
              <a:t>(RNN) capable of learning long-term dependencies.</a:t>
            </a:r>
          </a:p>
          <a:p>
            <a:pPr marL="1200150" lvl="2" indent="-285750" algn="just">
              <a:buFont typeface="Arial" panose="020B0604020202020204" pitchFamily="34" charset="0"/>
              <a:buChar char="•"/>
            </a:pPr>
            <a:r>
              <a:rPr lang="en-US" dirty="0">
                <a:latin typeface="Bahnschrift Light" panose="020B0502040204020203" pitchFamily="34" charset="0"/>
              </a:rPr>
              <a:t>Regular RNNs struggle with storing information for extended periods.</a:t>
            </a:r>
          </a:p>
          <a:p>
            <a:pPr marL="742950" lvl="1" indent="-285750" algn="just">
              <a:buFont typeface="Wingdings" panose="05000000000000000000" pitchFamily="2" charset="2"/>
              <a:buChar char="v"/>
            </a:pPr>
            <a:r>
              <a:rPr lang="en-US" sz="1600" dirty="0">
                <a:latin typeface="Arial Black" panose="020B0A04020102020204" pitchFamily="34" charset="0"/>
              </a:rPr>
              <a:t>Structure:</a:t>
            </a:r>
          </a:p>
          <a:p>
            <a:pPr marL="1200150" lvl="2" indent="-285750" algn="just">
              <a:buFont typeface="+mj-lt"/>
              <a:buAutoNum type="arabicPeriod"/>
            </a:pPr>
            <a:r>
              <a:rPr lang="en-US" dirty="0">
                <a:latin typeface="Bahnschrift Light" panose="020B0502040204020203" pitchFamily="34" charset="0"/>
              </a:rPr>
              <a:t>Composed of cells with gates to control the flow of information.</a:t>
            </a:r>
          </a:p>
          <a:p>
            <a:pPr marL="742950" lvl="1" indent="-285750" algn="just">
              <a:buFont typeface="Wingdings" panose="05000000000000000000" pitchFamily="2" charset="2"/>
              <a:buChar char="v"/>
            </a:pPr>
            <a:r>
              <a:rPr lang="en-US" sz="1600" dirty="0">
                <a:latin typeface="Arial Black" panose="020B0A04020102020204" pitchFamily="34" charset="0"/>
              </a:rPr>
              <a:t>Application:</a:t>
            </a:r>
          </a:p>
          <a:p>
            <a:pPr marL="1200150" lvl="2" indent="-285750" algn="just">
              <a:buFont typeface="Arial" panose="020B0604020202020204" pitchFamily="34" charset="0"/>
              <a:buChar char="•"/>
            </a:pPr>
            <a:r>
              <a:rPr lang="en-US" dirty="0">
                <a:latin typeface="Bahnschrift Light" panose="020B0502040204020203" pitchFamily="34" charset="0"/>
              </a:rPr>
              <a:t>Effective in time series prediction, such as stock prices and Bitcoin prices.</a:t>
            </a:r>
          </a:p>
          <a:p>
            <a:pPr marL="1200150" lvl="2" indent="-285750" algn="just">
              <a:buFont typeface="Arial" panose="020B0604020202020204" pitchFamily="34" charset="0"/>
              <a:buChar char="•"/>
            </a:pPr>
            <a:r>
              <a:rPr lang="en-IN" dirty="0">
                <a:latin typeface="Bahnschrift Light" panose="020B0502040204020203" pitchFamily="34" charset="0"/>
              </a:rPr>
              <a:t>Speech recognition, Music composition, Machine translation. </a:t>
            </a:r>
            <a:endParaRPr lang="en-US" dirty="0">
              <a:latin typeface="Bahnschrift Light" panose="020B0502040204020203" pitchFamily="34" charset="0"/>
            </a:endParaRPr>
          </a:p>
          <a:p>
            <a:pPr marL="742950" lvl="1" indent="-285750" algn="just">
              <a:buFont typeface="Wingdings" panose="05000000000000000000" pitchFamily="2" charset="2"/>
              <a:buChar char="v"/>
            </a:pPr>
            <a:r>
              <a:rPr lang="en-US" sz="1600" dirty="0">
                <a:latin typeface="Arial Black" panose="020B0A04020102020204" pitchFamily="34" charset="0"/>
              </a:rPr>
              <a:t>Technical Details:</a:t>
            </a:r>
          </a:p>
          <a:p>
            <a:pPr marL="1200150" lvl="2" indent="-285750" algn="just">
              <a:buFont typeface="Arial" panose="020B0604020202020204" pitchFamily="34" charset="0"/>
              <a:buChar char="•"/>
            </a:pPr>
            <a:r>
              <a:rPr lang="en-US" b="1" dirty="0">
                <a:latin typeface="Bahnschrift Light" panose="020B0502040204020203" pitchFamily="34" charset="0"/>
              </a:rPr>
              <a:t>Structure: </a:t>
            </a:r>
            <a:r>
              <a:rPr lang="en-US" dirty="0">
                <a:latin typeface="Bahnschrift Light" panose="020B0502040204020203" pitchFamily="34" charset="0"/>
              </a:rPr>
              <a:t>Composed of cells with input, output, and forget gates to control information flow.</a:t>
            </a:r>
          </a:p>
          <a:p>
            <a:pPr marL="1200150" lvl="2" indent="-285750" algn="just">
              <a:buFont typeface="Arial" panose="020B0604020202020204" pitchFamily="34" charset="0"/>
              <a:buChar char="•"/>
            </a:pPr>
            <a:r>
              <a:rPr lang="en-US" b="1" dirty="0">
                <a:latin typeface="Bahnschrift Light" panose="020B0502040204020203" pitchFamily="34" charset="0"/>
              </a:rPr>
              <a:t>Key Feature: </a:t>
            </a:r>
            <a:r>
              <a:rPr lang="en-US" dirty="0">
                <a:latin typeface="Bahnschrift Light" panose="020B0502040204020203" pitchFamily="34" charset="0"/>
              </a:rPr>
              <a:t>Can remember important information for long periods and forget irrelevant data.</a:t>
            </a:r>
          </a:p>
        </p:txBody>
      </p:sp>
      <p:pic>
        <p:nvPicPr>
          <p:cNvPr id="7" name="Picture 6">
            <a:extLst>
              <a:ext uri="{FF2B5EF4-FFF2-40B4-BE49-F238E27FC236}">
                <a16:creationId xmlns:a16="http://schemas.microsoft.com/office/drawing/2014/main" id="{7B7785FB-931C-C393-DD1C-37F4240235BB}"/>
              </a:ext>
            </a:extLst>
          </p:cNvPr>
          <p:cNvPicPr>
            <a:picLocks noChangeAspect="1"/>
          </p:cNvPicPr>
          <p:nvPr/>
        </p:nvPicPr>
        <p:blipFill>
          <a:blip r:embed="rId2"/>
          <a:stretch>
            <a:fillRect/>
          </a:stretch>
        </p:blipFill>
        <p:spPr>
          <a:xfrm>
            <a:off x="6176211" y="4660233"/>
            <a:ext cx="5951621" cy="2197760"/>
          </a:xfrm>
          <a:prstGeom prst="rect">
            <a:avLst/>
          </a:prstGeom>
        </p:spPr>
      </p:pic>
      <p:pic>
        <p:nvPicPr>
          <p:cNvPr id="4100" name="Picture 4" descr="Sensors | Free Full-Text | CNN-LSTM vs. LSTM-CNN to Predict ...">
            <a:extLst>
              <a:ext uri="{FF2B5EF4-FFF2-40B4-BE49-F238E27FC236}">
                <a16:creationId xmlns:a16="http://schemas.microsoft.com/office/drawing/2014/main" id="{D2891434-6B4A-76D7-29B5-A7C5BF0E4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8" y="4660233"/>
            <a:ext cx="5085348" cy="219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9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06</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US" sz="4000" b="1" dirty="0">
                <a:solidFill>
                  <a:srgbClr val="FFC000"/>
                </a:solidFill>
                <a:latin typeface="Bookman Old Style" panose="02050604050505020204" pitchFamily="18" charset="0"/>
              </a:rPr>
              <a:t>ALGORITHM USED </a:t>
            </a:r>
          </a:p>
        </p:txBody>
      </p:sp>
      <p:sp>
        <p:nvSpPr>
          <p:cNvPr id="3" name="TextBox 2">
            <a:extLst>
              <a:ext uri="{FF2B5EF4-FFF2-40B4-BE49-F238E27FC236}">
                <a16:creationId xmlns:a16="http://schemas.microsoft.com/office/drawing/2014/main" id="{FD4554E4-1A9D-9CCE-DED0-90571EB0930F}"/>
              </a:ext>
            </a:extLst>
          </p:cNvPr>
          <p:cNvSpPr txBox="1"/>
          <p:nvPr/>
        </p:nvSpPr>
        <p:spPr>
          <a:xfrm>
            <a:off x="1" y="866273"/>
            <a:ext cx="12191999" cy="1292662"/>
          </a:xfrm>
          <a:prstGeom prst="rect">
            <a:avLst/>
          </a:prstGeom>
          <a:noFill/>
        </p:spPr>
        <p:txBody>
          <a:bodyPr wrap="square" rtlCol="0">
            <a:spAutoFit/>
          </a:bodyPr>
          <a:lstStyle/>
          <a:p>
            <a:endParaRPr lang="en-IN" sz="1400" dirty="0"/>
          </a:p>
          <a:p>
            <a:endParaRPr lang="en-IN" sz="1400" dirty="0"/>
          </a:p>
          <a:p>
            <a:endParaRPr lang="en-IN" sz="1400" dirty="0"/>
          </a:p>
          <a:p>
            <a:endParaRPr lang="en-IN" dirty="0"/>
          </a:p>
          <a:p>
            <a:endParaRPr lang="en-IN" dirty="0"/>
          </a:p>
        </p:txBody>
      </p:sp>
      <p:sp>
        <p:nvSpPr>
          <p:cNvPr id="6" name="TextBox 5">
            <a:extLst>
              <a:ext uri="{FF2B5EF4-FFF2-40B4-BE49-F238E27FC236}">
                <a16:creationId xmlns:a16="http://schemas.microsoft.com/office/drawing/2014/main" id="{65671BC9-7FB3-E664-3CA7-7ECD40257CE3}"/>
              </a:ext>
            </a:extLst>
          </p:cNvPr>
          <p:cNvSpPr txBox="1"/>
          <p:nvPr/>
        </p:nvSpPr>
        <p:spPr>
          <a:xfrm>
            <a:off x="0" y="707886"/>
            <a:ext cx="12191998" cy="6463308"/>
          </a:xfrm>
          <a:prstGeom prst="rect">
            <a:avLst/>
          </a:prstGeom>
          <a:noFill/>
        </p:spPr>
        <p:txBody>
          <a:bodyPr wrap="square">
            <a:spAutoFit/>
          </a:bodyPr>
          <a:lstStyle/>
          <a:p>
            <a:pPr lvl="2" algn="just"/>
            <a:endParaRPr lang="en-US" sz="1600" dirty="0">
              <a:latin typeface="Bahnschrift Light" panose="020B0502040204020203" pitchFamily="34" charset="0"/>
            </a:endParaRPr>
          </a:p>
          <a:p>
            <a:pPr marL="457200" indent="-457200" algn="l">
              <a:lnSpc>
                <a:spcPct val="150000"/>
              </a:lnSpc>
              <a:buFont typeface="+mj-lt"/>
              <a:buAutoNum type="arabicParenR" startAt="3"/>
            </a:pPr>
            <a:r>
              <a:rPr lang="en-US" sz="2200" b="1" dirty="0">
                <a:solidFill>
                  <a:srgbClr val="00B050"/>
                </a:solidFill>
                <a:latin typeface="+mj-lt"/>
              </a:rPr>
              <a:t>Extreme Gradient Boosting (XGBOOST)</a:t>
            </a:r>
          </a:p>
          <a:p>
            <a:pPr marL="742950" lvl="1" indent="-285750">
              <a:lnSpc>
                <a:spcPct val="150000"/>
              </a:lnSpc>
              <a:buFont typeface="Wingdings" panose="05000000000000000000" pitchFamily="2" charset="2"/>
              <a:buChar char="v"/>
            </a:pPr>
            <a:r>
              <a:rPr lang="en-US" sz="1600" dirty="0">
                <a:latin typeface="Arial Black" panose="020B0A04020102020204" pitchFamily="34" charset="0"/>
              </a:rPr>
              <a:t>Description:</a:t>
            </a:r>
          </a:p>
          <a:p>
            <a:pPr marL="1200150" lvl="2" indent="-285750">
              <a:buFont typeface="Arial" panose="020B0604020202020204" pitchFamily="34" charset="0"/>
              <a:buChar char="•"/>
            </a:pPr>
            <a:r>
              <a:rPr lang="en-US" sz="1600" dirty="0">
                <a:latin typeface="Bahnschrift Light" panose="020B0502040204020203" pitchFamily="34" charset="0"/>
              </a:rPr>
              <a:t>An efficient and scalable implementation of gradient boosting framework.</a:t>
            </a:r>
          </a:p>
          <a:p>
            <a:pPr marL="1200150" lvl="2" indent="-285750">
              <a:buFont typeface="Arial" panose="020B0604020202020204" pitchFamily="34" charset="0"/>
              <a:buChar char="•"/>
            </a:pPr>
            <a:r>
              <a:rPr lang="en-US" sz="1600" dirty="0">
                <a:latin typeface="Bahnschrift Light" panose="020B0502040204020203" pitchFamily="34" charset="0"/>
              </a:rPr>
              <a:t>It is designed for speed and performance.</a:t>
            </a:r>
          </a:p>
          <a:p>
            <a:pPr marL="742950" lvl="1" indent="-285750">
              <a:buFont typeface="Wingdings" panose="05000000000000000000" pitchFamily="2" charset="2"/>
              <a:buChar char="v"/>
            </a:pPr>
            <a:r>
              <a:rPr lang="en-US" sz="1600" dirty="0">
                <a:latin typeface="Arial Black" panose="020B0A04020102020204" pitchFamily="34" charset="0"/>
              </a:rPr>
              <a:t>Features:</a:t>
            </a:r>
          </a:p>
          <a:p>
            <a:pPr marL="1200150" lvl="2" indent="-285750">
              <a:buFont typeface="Arial" panose="020B0604020202020204" pitchFamily="34" charset="0"/>
              <a:buChar char="•"/>
            </a:pPr>
            <a:r>
              <a:rPr lang="en-US" sz="1600" dirty="0">
                <a:latin typeface="Bahnschrift Light" panose="020B0502040204020203" pitchFamily="34" charset="0"/>
              </a:rPr>
              <a:t>Regularization to prevent overfitting, parallel processing, and handling missing data.</a:t>
            </a:r>
          </a:p>
          <a:p>
            <a:pPr marL="742950" lvl="1" indent="-285750">
              <a:buFont typeface="Wingdings" panose="05000000000000000000" pitchFamily="2" charset="2"/>
              <a:buChar char="v"/>
            </a:pPr>
            <a:r>
              <a:rPr lang="en-US" sz="1600" dirty="0">
                <a:latin typeface="Arial Black" panose="020B0A04020102020204" pitchFamily="34" charset="0"/>
              </a:rPr>
              <a:t>Technical Details:</a:t>
            </a:r>
          </a:p>
          <a:p>
            <a:pPr marL="1200150" lvl="2" indent="-285750">
              <a:buFont typeface="Arial" panose="020B0604020202020204" pitchFamily="34" charset="0"/>
              <a:buChar char="•"/>
            </a:pPr>
            <a:r>
              <a:rPr lang="en-US" sz="1600" b="1" dirty="0">
                <a:latin typeface="Bahnschrift Light" panose="020B0502040204020203" pitchFamily="34" charset="0"/>
              </a:rPr>
              <a:t>Boosting: </a:t>
            </a:r>
            <a:r>
              <a:rPr lang="en-US" sz="1600" dirty="0">
                <a:latin typeface="Bahnschrift Light" panose="020B0502040204020203" pitchFamily="34" charset="0"/>
              </a:rPr>
              <a:t>Sequentially builds trees, where each tree corrects the errors of the previous one.</a:t>
            </a:r>
          </a:p>
          <a:p>
            <a:pPr marL="1200150" lvl="2" indent="-285750">
              <a:buFont typeface="Arial" panose="020B0604020202020204" pitchFamily="34" charset="0"/>
              <a:buChar char="•"/>
            </a:pPr>
            <a:r>
              <a:rPr lang="en-US" sz="1600" b="1" dirty="0">
                <a:latin typeface="Bahnschrift Light" panose="020B0502040204020203" pitchFamily="34" charset="0"/>
              </a:rPr>
              <a:t>Regularization</a:t>
            </a:r>
            <a:r>
              <a:rPr lang="en-US" sz="1600" dirty="0">
                <a:latin typeface="Bahnschrift Light" panose="020B0502040204020203" pitchFamily="34" charset="0"/>
              </a:rPr>
              <a:t>: Includes L1 (Lasso) and L2 (Ridge) regularization to prevent overfitting.</a:t>
            </a:r>
          </a:p>
          <a:p>
            <a:pPr marL="1200150" lvl="2" indent="-285750">
              <a:buFont typeface="Arial" panose="020B0604020202020204" pitchFamily="34" charset="0"/>
              <a:buChar char="•"/>
            </a:pPr>
            <a:r>
              <a:rPr lang="en-US" sz="1600" b="1" dirty="0">
                <a:latin typeface="Bahnschrift Light" panose="020B0502040204020203" pitchFamily="34" charset="0"/>
              </a:rPr>
              <a:t>Parallel Processing</a:t>
            </a:r>
            <a:r>
              <a:rPr lang="en-US" sz="1600" dirty="0">
                <a:latin typeface="Bahnschrift Light" panose="020B0502040204020203" pitchFamily="34" charset="0"/>
              </a:rPr>
              <a:t>: Utilizes parallel processing for faster computation.</a:t>
            </a:r>
          </a:p>
          <a:p>
            <a:endParaRPr lang="en-IN" sz="1400" dirty="0"/>
          </a:p>
          <a:p>
            <a:pPr marL="457200" indent="-457200" algn="just">
              <a:lnSpc>
                <a:spcPct val="150000"/>
              </a:lnSpc>
              <a:buFont typeface="+mj-lt"/>
              <a:buAutoNum type="arabicParenR" startAt="2"/>
            </a:pPr>
            <a:r>
              <a:rPr lang="en-US" sz="2200" b="1" dirty="0">
                <a:solidFill>
                  <a:srgbClr val="00B050"/>
                </a:solidFill>
                <a:latin typeface="Bookman Old Style" panose="02050604050505020204" pitchFamily="18" charset="0"/>
              </a:rPr>
              <a:t>ARIMAX</a:t>
            </a:r>
          </a:p>
          <a:p>
            <a:pPr marL="742950" lvl="1" indent="-285750" algn="just">
              <a:lnSpc>
                <a:spcPct val="150000"/>
              </a:lnSpc>
              <a:buFont typeface="Wingdings" panose="05000000000000000000" pitchFamily="2" charset="2"/>
              <a:buChar char="v"/>
            </a:pPr>
            <a:r>
              <a:rPr lang="en-US" sz="1600" dirty="0">
                <a:latin typeface="Arial Black" panose="020B0A04020102020204" pitchFamily="34" charset="0"/>
              </a:rPr>
              <a:t>Description:</a:t>
            </a:r>
          </a:p>
          <a:p>
            <a:pPr marL="1200150" lvl="2" indent="-285750" algn="just">
              <a:buFont typeface="Arial" panose="020B0604020202020204" pitchFamily="34" charset="0"/>
              <a:buChar char="•"/>
            </a:pPr>
            <a:r>
              <a:rPr lang="en-US" sz="1600" dirty="0">
                <a:latin typeface="Bahnschrift Light" panose="020B0502040204020203" pitchFamily="34" charset="0"/>
              </a:rPr>
              <a:t>An extension of ARIMA that includes exogenous variables to account for external factors influencing the series.</a:t>
            </a:r>
          </a:p>
          <a:p>
            <a:pPr marL="742950" lvl="1" indent="-285750" algn="just">
              <a:buFont typeface="Wingdings" panose="05000000000000000000" pitchFamily="2" charset="2"/>
              <a:buChar char="v"/>
            </a:pPr>
            <a:r>
              <a:rPr lang="en-US" sz="1600" dirty="0">
                <a:latin typeface="Arial Black" panose="020B0A04020102020204" pitchFamily="34" charset="0"/>
              </a:rPr>
              <a:t>Application:</a:t>
            </a:r>
          </a:p>
          <a:p>
            <a:pPr marL="1200150" lvl="2" indent="-285750" algn="just">
              <a:buFont typeface="Arial" panose="020B0604020202020204" pitchFamily="34" charset="0"/>
              <a:buChar char="•"/>
            </a:pPr>
            <a:r>
              <a:rPr lang="en-US" sz="1600" dirty="0">
                <a:latin typeface="Bahnschrift Light" panose="020B0502040204020203" pitchFamily="34" charset="0"/>
              </a:rPr>
              <a:t>Used for Bitcoin price prediction by considering market and economic factors.</a:t>
            </a:r>
          </a:p>
          <a:p>
            <a:pPr marL="742950" lvl="1" indent="-285750" algn="just">
              <a:buFont typeface="Wingdings" panose="05000000000000000000" pitchFamily="2" charset="2"/>
              <a:buChar char="v"/>
            </a:pPr>
            <a:r>
              <a:rPr lang="en-US" sz="1600" dirty="0">
                <a:latin typeface="Arial Black" panose="020B0A04020102020204" pitchFamily="34" charset="0"/>
              </a:rPr>
              <a:t>Technical Details:</a:t>
            </a:r>
          </a:p>
          <a:p>
            <a:pPr marL="1200150" lvl="2" indent="-285750" algn="just">
              <a:buFont typeface="Arial" panose="020B0604020202020204" pitchFamily="34" charset="0"/>
              <a:buChar char="•"/>
            </a:pPr>
            <a:r>
              <a:rPr lang="en-US" sz="1600" b="1" dirty="0">
                <a:latin typeface="Bahnschrift Light" panose="020B0502040204020203" pitchFamily="34" charset="0"/>
              </a:rPr>
              <a:t>Components: </a:t>
            </a:r>
            <a:r>
              <a:rPr lang="en-US" sz="1600" dirty="0">
                <a:latin typeface="Bahnschrift Light" panose="020B0502040204020203" pitchFamily="34" charset="0"/>
              </a:rPr>
              <a:t>Combines autoregressive (AR), differencing (I), and moving average (MA) components.</a:t>
            </a:r>
          </a:p>
          <a:p>
            <a:pPr marL="1200150" lvl="2" indent="-285750" algn="just">
              <a:buFont typeface="Arial" panose="020B0604020202020204" pitchFamily="34" charset="0"/>
              <a:buChar char="•"/>
            </a:pPr>
            <a:r>
              <a:rPr lang="en-US" sz="1600" b="1" dirty="0">
                <a:latin typeface="Bahnschrift Light" panose="020B0502040204020203" pitchFamily="34" charset="0"/>
              </a:rPr>
              <a:t>Exogenous Variables: </a:t>
            </a:r>
            <a:r>
              <a:rPr lang="en-US" sz="1600" dirty="0">
                <a:latin typeface="Bahnschrift Light" panose="020B0502040204020203" pitchFamily="34" charset="0"/>
              </a:rPr>
              <a:t>Includes external variables (X) that affect the time series.</a:t>
            </a:r>
          </a:p>
          <a:p>
            <a:pPr marL="1200150" lvl="2" indent="-285750">
              <a:buFont typeface="Arial" panose="020B0604020202020204" pitchFamily="34" charset="0"/>
              <a:buChar char="•"/>
            </a:pPr>
            <a:endParaRPr lang="en-US" sz="1600" dirty="0">
              <a:latin typeface="Bahnschrift Light" panose="020B0502040204020203" pitchFamily="34" charset="0"/>
            </a:endParaRPr>
          </a:p>
          <a:p>
            <a:pPr marL="1200150" lvl="2" indent="-285750">
              <a:buFont typeface="Arial" panose="020B0604020202020204" pitchFamily="34" charset="0"/>
              <a:buChar char="•"/>
            </a:pPr>
            <a:endParaRPr lang="en-US" sz="1600" dirty="0">
              <a:latin typeface="Bahnschrift Light" panose="020B0502040204020203" pitchFamily="34" charset="0"/>
            </a:endParaRPr>
          </a:p>
        </p:txBody>
      </p:sp>
    </p:spTree>
    <p:extLst>
      <p:ext uri="{BB962C8B-B14F-4D97-AF65-F5344CB8AC3E}">
        <p14:creationId xmlns:p14="http://schemas.microsoft.com/office/powerpoint/2010/main" val="1931768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06</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US" sz="4000" b="1" dirty="0">
                <a:solidFill>
                  <a:srgbClr val="FFC000"/>
                </a:solidFill>
                <a:latin typeface="Bookman Old Style" panose="02050604050505020204" pitchFamily="18" charset="0"/>
              </a:rPr>
              <a:t>ALGORITHM USED </a:t>
            </a:r>
          </a:p>
        </p:txBody>
      </p:sp>
      <p:sp>
        <p:nvSpPr>
          <p:cNvPr id="3" name="TextBox 2">
            <a:extLst>
              <a:ext uri="{FF2B5EF4-FFF2-40B4-BE49-F238E27FC236}">
                <a16:creationId xmlns:a16="http://schemas.microsoft.com/office/drawing/2014/main" id="{FD4554E4-1A9D-9CCE-DED0-90571EB0930F}"/>
              </a:ext>
            </a:extLst>
          </p:cNvPr>
          <p:cNvSpPr txBox="1"/>
          <p:nvPr/>
        </p:nvSpPr>
        <p:spPr>
          <a:xfrm>
            <a:off x="1" y="866273"/>
            <a:ext cx="12191999" cy="861774"/>
          </a:xfrm>
          <a:prstGeom prst="rect">
            <a:avLst/>
          </a:prstGeom>
          <a:noFill/>
        </p:spPr>
        <p:txBody>
          <a:bodyPr wrap="square" rtlCol="0">
            <a:spAutoFit/>
          </a:bodyPr>
          <a:lstStyle/>
          <a:p>
            <a:endParaRPr lang="en-IN" sz="1400" dirty="0"/>
          </a:p>
          <a:p>
            <a:endParaRPr lang="en-IN" dirty="0"/>
          </a:p>
          <a:p>
            <a:endParaRPr lang="en-IN" dirty="0"/>
          </a:p>
        </p:txBody>
      </p:sp>
      <p:pic>
        <p:nvPicPr>
          <p:cNvPr id="6" name="Picture 5">
            <a:extLst>
              <a:ext uri="{FF2B5EF4-FFF2-40B4-BE49-F238E27FC236}">
                <a16:creationId xmlns:a16="http://schemas.microsoft.com/office/drawing/2014/main" id="{D622C278-16A4-4D4E-3129-6F0453667D6E}"/>
              </a:ext>
            </a:extLst>
          </p:cNvPr>
          <p:cNvPicPr>
            <a:picLocks noChangeAspect="1"/>
          </p:cNvPicPr>
          <p:nvPr/>
        </p:nvPicPr>
        <p:blipFill>
          <a:blip r:embed="rId2"/>
          <a:stretch>
            <a:fillRect/>
          </a:stretch>
        </p:blipFill>
        <p:spPr>
          <a:xfrm>
            <a:off x="7183396" y="4018470"/>
            <a:ext cx="4950940" cy="2839530"/>
          </a:xfrm>
          <a:prstGeom prst="rect">
            <a:avLst/>
          </a:prstGeom>
        </p:spPr>
      </p:pic>
      <p:sp>
        <p:nvSpPr>
          <p:cNvPr id="8" name="TextBox 7">
            <a:extLst>
              <a:ext uri="{FF2B5EF4-FFF2-40B4-BE49-F238E27FC236}">
                <a16:creationId xmlns:a16="http://schemas.microsoft.com/office/drawing/2014/main" id="{A77E3FD9-91BB-F80C-BC6C-998839A62701}"/>
              </a:ext>
            </a:extLst>
          </p:cNvPr>
          <p:cNvSpPr txBox="1"/>
          <p:nvPr/>
        </p:nvSpPr>
        <p:spPr>
          <a:xfrm>
            <a:off x="-1" y="904345"/>
            <a:ext cx="10305535" cy="3046988"/>
          </a:xfrm>
          <a:prstGeom prst="rect">
            <a:avLst/>
          </a:prstGeom>
          <a:noFill/>
        </p:spPr>
        <p:txBody>
          <a:bodyPr wrap="square">
            <a:spAutoFit/>
          </a:bodyPr>
          <a:lstStyle/>
          <a:p>
            <a:pPr marL="457200" indent="-457200" algn="l">
              <a:lnSpc>
                <a:spcPct val="150000"/>
              </a:lnSpc>
              <a:buFont typeface="+mj-lt"/>
              <a:buAutoNum type="arabicParenR" startAt="4"/>
            </a:pPr>
            <a:r>
              <a:rPr lang="en-US" sz="2400" b="1" dirty="0">
                <a:solidFill>
                  <a:srgbClr val="00B050"/>
                </a:solidFill>
                <a:latin typeface="+mj-lt"/>
              </a:rPr>
              <a:t>Fb Prophet</a:t>
            </a:r>
          </a:p>
          <a:p>
            <a:pPr marL="742950" lvl="1" indent="-285750">
              <a:lnSpc>
                <a:spcPct val="150000"/>
              </a:lnSpc>
              <a:buFont typeface="Wingdings" panose="05000000000000000000" pitchFamily="2" charset="2"/>
              <a:buChar char="v"/>
            </a:pPr>
            <a:r>
              <a:rPr lang="en-US" sz="1600" dirty="0">
                <a:latin typeface="Arial Black" panose="020B0A04020102020204" pitchFamily="34" charset="0"/>
              </a:rPr>
              <a:t>Description:</a:t>
            </a:r>
          </a:p>
          <a:p>
            <a:pPr marL="1257300" lvl="2" indent="-342900">
              <a:buFont typeface="Arial" panose="020B0604020202020204" pitchFamily="34" charset="0"/>
              <a:buChar char="•"/>
            </a:pPr>
            <a:r>
              <a:rPr lang="en-US" dirty="0">
                <a:latin typeface="Bahnschrift Light" panose="020B0502040204020203" pitchFamily="34" charset="0"/>
              </a:rPr>
              <a:t>An open-source forecasting tool designed for forecasting time series data.</a:t>
            </a:r>
          </a:p>
          <a:p>
            <a:pPr marL="800100" lvl="1" indent="-342900">
              <a:buFont typeface="Wingdings" panose="05000000000000000000" pitchFamily="2" charset="2"/>
              <a:buChar char="v"/>
            </a:pPr>
            <a:r>
              <a:rPr lang="en-US" sz="1600" dirty="0">
                <a:latin typeface="Arial Black" panose="020B0A04020102020204" pitchFamily="34" charset="0"/>
              </a:rPr>
              <a:t>Features:</a:t>
            </a:r>
          </a:p>
          <a:p>
            <a:pPr marL="1200150" lvl="2" indent="-285750">
              <a:buFont typeface="Arial" panose="020B0604020202020204" pitchFamily="34" charset="0"/>
              <a:buChar char="•"/>
            </a:pPr>
            <a:r>
              <a:rPr lang="en-US" dirty="0">
                <a:latin typeface="Bahnschrift Light" panose="020B0502040204020203" pitchFamily="34" charset="0"/>
              </a:rPr>
              <a:t>Handles daily, weekly, and yearly seasonality; manages holidays and missing data.</a:t>
            </a:r>
          </a:p>
          <a:p>
            <a:pPr marL="742950" lvl="1" indent="-285750">
              <a:buFont typeface="Wingdings" panose="05000000000000000000" pitchFamily="2" charset="2"/>
              <a:buChar char="v"/>
            </a:pPr>
            <a:r>
              <a:rPr lang="en-US" sz="1600" dirty="0">
                <a:latin typeface="Arial Black" panose="020B0A04020102020204" pitchFamily="34" charset="0"/>
              </a:rPr>
              <a:t>Application:</a:t>
            </a:r>
          </a:p>
          <a:p>
            <a:pPr marL="1200150" lvl="2" indent="-285750">
              <a:buFont typeface="Arial" panose="020B0604020202020204" pitchFamily="34" charset="0"/>
              <a:buChar char="•"/>
            </a:pPr>
            <a:r>
              <a:rPr lang="en-US" dirty="0">
                <a:latin typeface="Bahnschrift Light" panose="020B0502040204020203" pitchFamily="34" charset="0"/>
              </a:rPr>
              <a:t>Used to forecast Bitcoin prices, capturing non-linear trends and seasonal patterns.</a:t>
            </a:r>
          </a:p>
          <a:p>
            <a:pPr marL="742950" lvl="1" indent="-285750">
              <a:buFont typeface="Wingdings" panose="05000000000000000000" pitchFamily="2" charset="2"/>
              <a:buChar char="v"/>
            </a:pPr>
            <a:r>
              <a:rPr lang="en-US" sz="1400" dirty="0">
                <a:latin typeface="Arial Black" panose="020B0A04020102020204" pitchFamily="34" charset="0"/>
              </a:rPr>
              <a:t>Technical Details:</a:t>
            </a:r>
          </a:p>
          <a:p>
            <a:pPr marL="1200150" lvl="2" indent="-285750">
              <a:buFont typeface="Arial" panose="020B0604020202020204" pitchFamily="34" charset="0"/>
              <a:buChar char="•"/>
            </a:pPr>
            <a:r>
              <a:rPr lang="en-US" sz="1600" b="1" dirty="0">
                <a:latin typeface="Bahnschrift Light" panose="020B0502040204020203" pitchFamily="34" charset="0"/>
              </a:rPr>
              <a:t>Components: </a:t>
            </a:r>
            <a:r>
              <a:rPr lang="en-US" sz="1600" dirty="0">
                <a:latin typeface="Bahnschrift Light" panose="020B0502040204020203" pitchFamily="34" charset="0"/>
              </a:rPr>
              <a:t>Combines trend modeling with seasonality and holiday effects.</a:t>
            </a:r>
          </a:p>
          <a:p>
            <a:pPr marL="1257300" lvl="2" indent="-342900">
              <a:buFont typeface="Arial" panose="020B0604020202020204" pitchFamily="34" charset="0"/>
              <a:buChar char="•"/>
            </a:pPr>
            <a:r>
              <a:rPr lang="en-US" sz="1600" b="1" dirty="0">
                <a:latin typeface="Bahnschrift Light" panose="020B0502040204020203" pitchFamily="34" charset="0"/>
              </a:rPr>
              <a:t>Flexibility: </a:t>
            </a:r>
            <a:r>
              <a:rPr lang="en-US" sz="1600" dirty="0">
                <a:latin typeface="Bahnschrift Light" panose="020B0502040204020203" pitchFamily="34" charset="0"/>
              </a:rPr>
              <a:t>Capable of fitting non-linear trends with yearly, weekly, and daily seasonality</a:t>
            </a:r>
          </a:p>
        </p:txBody>
      </p:sp>
      <p:pic>
        <p:nvPicPr>
          <p:cNvPr id="10" name="Picture 9">
            <a:extLst>
              <a:ext uri="{FF2B5EF4-FFF2-40B4-BE49-F238E27FC236}">
                <a16:creationId xmlns:a16="http://schemas.microsoft.com/office/drawing/2014/main" id="{B46DE7DA-C431-1593-D084-EB4BDB59C9B5}"/>
              </a:ext>
            </a:extLst>
          </p:cNvPr>
          <p:cNvPicPr>
            <a:picLocks noChangeAspect="1"/>
          </p:cNvPicPr>
          <p:nvPr/>
        </p:nvPicPr>
        <p:blipFill>
          <a:blip r:embed="rId3"/>
          <a:stretch>
            <a:fillRect/>
          </a:stretch>
        </p:blipFill>
        <p:spPr>
          <a:xfrm>
            <a:off x="57665" y="4018471"/>
            <a:ext cx="4077730" cy="2839530"/>
          </a:xfrm>
          <a:prstGeom prst="rect">
            <a:avLst/>
          </a:prstGeom>
        </p:spPr>
      </p:pic>
      <p:pic>
        <p:nvPicPr>
          <p:cNvPr id="12" name="Picture 11">
            <a:extLst>
              <a:ext uri="{FF2B5EF4-FFF2-40B4-BE49-F238E27FC236}">
                <a16:creationId xmlns:a16="http://schemas.microsoft.com/office/drawing/2014/main" id="{E6474357-3AF7-8DF4-605F-245773EE7E74}"/>
              </a:ext>
            </a:extLst>
          </p:cNvPr>
          <p:cNvPicPr>
            <a:picLocks noChangeAspect="1"/>
          </p:cNvPicPr>
          <p:nvPr/>
        </p:nvPicPr>
        <p:blipFill>
          <a:blip r:embed="rId4"/>
          <a:stretch>
            <a:fillRect/>
          </a:stretch>
        </p:blipFill>
        <p:spPr>
          <a:xfrm>
            <a:off x="4371384" y="4018470"/>
            <a:ext cx="2507952" cy="2839530"/>
          </a:xfrm>
          <a:prstGeom prst="rect">
            <a:avLst/>
          </a:prstGeom>
        </p:spPr>
      </p:pic>
    </p:spTree>
    <p:extLst>
      <p:ext uri="{BB962C8B-B14F-4D97-AF65-F5344CB8AC3E}">
        <p14:creationId xmlns:p14="http://schemas.microsoft.com/office/powerpoint/2010/main" val="312785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0"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07</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56"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METHODOLOGY</a:t>
            </a:r>
          </a:p>
        </p:txBody>
      </p:sp>
      <p:pic>
        <p:nvPicPr>
          <p:cNvPr id="10" name="Picture 9">
            <a:extLst>
              <a:ext uri="{FF2B5EF4-FFF2-40B4-BE49-F238E27FC236}">
                <a16:creationId xmlns:a16="http://schemas.microsoft.com/office/drawing/2014/main" id="{8A431CAA-277F-32DA-DA6E-F62A3B9F48F9}"/>
              </a:ext>
            </a:extLst>
          </p:cNvPr>
          <p:cNvPicPr>
            <a:picLocks noChangeAspect="1"/>
          </p:cNvPicPr>
          <p:nvPr/>
        </p:nvPicPr>
        <p:blipFill>
          <a:blip r:embed="rId2"/>
          <a:stretch>
            <a:fillRect/>
          </a:stretch>
        </p:blipFill>
        <p:spPr>
          <a:xfrm>
            <a:off x="112295" y="978569"/>
            <a:ext cx="11935325" cy="5767136"/>
          </a:xfrm>
          <a:prstGeom prst="rect">
            <a:avLst/>
          </a:prstGeom>
        </p:spPr>
      </p:pic>
    </p:spTree>
    <p:extLst>
      <p:ext uri="{BB962C8B-B14F-4D97-AF65-F5344CB8AC3E}">
        <p14:creationId xmlns:p14="http://schemas.microsoft.com/office/powerpoint/2010/main" val="110089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08</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IMPLEMENTATION</a:t>
            </a:r>
          </a:p>
        </p:txBody>
      </p:sp>
      <p:grpSp>
        <p:nvGrpSpPr>
          <p:cNvPr id="70" name="Group 69">
            <a:extLst>
              <a:ext uri="{FF2B5EF4-FFF2-40B4-BE49-F238E27FC236}">
                <a16:creationId xmlns:a16="http://schemas.microsoft.com/office/drawing/2014/main" id="{83F733DC-1942-4D21-B6E8-5607D7E9143D}"/>
              </a:ext>
            </a:extLst>
          </p:cNvPr>
          <p:cNvGrpSpPr/>
          <p:nvPr/>
        </p:nvGrpSpPr>
        <p:grpSpPr>
          <a:xfrm>
            <a:off x="80210" y="1048752"/>
            <a:ext cx="12015537" cy="4325353"/>
            <a:chOff x="1417493" y="1104900"/>
            <a:chExt cx="9306803" cy="5360347"/>
          </a:xfrm>
        </p:grpSpPr>
        <p:sp>
          <p:nvSpPr>
            <p:cNvPr id="11" name="Oval 10">
              <a:extLst>
                <a:ext uri="{FF2B5EF4-FFF2-40B4-BE49-F238E27FC236}">
                  <a16:creationId xmlns:a16="http://schemas.microsoft.com/office/drawing/2014/main" id="{A8B4AE6C-7282-4881-B116-BBD78E071728}"/>
                </a:ext>
              </a:extLst>
            </p:cNvPr>
            <p:cNvSpPr/>
            <p:nvPr/>
          </p:nvSpPr>
          <p:spPr>
            <a:xfrm>
              <a:off x="5035550" y="1104900"/>
              <a:ext cx="1371600" cy="1371600"/>
            </a:xfrm>
            <a:prstGeom prst="ellipse">
              <a:avLst/>
            </a:prstGeom>
            <a:solidFill>
              <a:srgbClr val="7030A0"/>
            </a:solidFill>
            <a:ln w="92075">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C46650E2-7D40-48E4-9575-6FDDCDD97298}"/>
                </a:ext>
              </a:extLst>
            </p:cNvPr>
            <p:cNvGrpSpPr/>
            <p:nvPr/>
          </p:nvGrpSpPr>
          <p:grpSpPr>
            <a:xfrm>
              <a:off x="1417493" y="1431371"/>
              <a:ext cx="9306803" cy="5033876"/>
              <a:chOff x="1417493" y="1431371"/>
              <a:chExt cx="9306803" cy="5033876"/>
            </a:xfrm>
          </p:grpSpPr>
          <p:sp>
            <p:nvSpPr>
              <p:cNvPr id="18" name="Oval 17">
                <a:extLst>
                  <a:ext uri="{FF2B5EF4-FFF2-40B4-BE49-F238E27FC236}">
                    <a16:creationId xmlns:a16="http://schemas.microsoft.com/office/drawing/2014/main" id="{1F2195E1-88FE-403B-A1B7-4EAAD9DD9488}"/>
                  </a:ext>
                </a:extLst>
              </p:cNvPr>
              <p:cNvSpPr/>
              <p:nvPr/>
            </p:nvSpPr>
            <p:spPr>
              <a:xfrm>
                <a:off x="5721350" y="1662113"/>
                <a:ext cx="1371600" cy="1371600"/>
              </a:xfrm>
              <a:prstGeom prst="ellipse">
                <a:avLst/>
              </a:prstGeom>
              <a:solidFill>
                <a:srgbClr val="FF2000"/>
              </a:solidFill>
              <a:ln w="92075">
                <a:solidFill>
                  <a:schemeClr val="bg1"/>
                </a:solidFill>
              </a:ln>
              <a:effectLst>
                <a:innerShdw blurRad="228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F2D702DB-4BFC-47E8-9F53-066FAB51A3C7}"/>
                  </a:ext>
                </a:extLst>
              </p:cNvPr>
              <p:cNvSpPr/>
              <p:nvPr/>
            </p:nvSpPr>
            <p:spPr>
              <a:xfrm>
                <a:off x="5035550" y="2419350"/>
                <a:ext cx="1371600" cy="1371600"/>
              </a:xfrm>
              <a:prstGeom prst="ellipse">
                <a:avLst/>
              </a:prstGeom>
              <a:solidFill>
                <a:srgbClr val="0024BA"/>
              </a:solidFill>
              <a:ln w="92075">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B9F28F53-1DE2-4788-9611-BAC5395F2245}"/>
                  </a:ext>
                </a:extLst>
              </p:cNvPr>
              <p:cNvSpPr/>
              <p:nvPr/>
            </p:nvSpPr>
            <p:spPr>
              <a:xfrm>
                <a:off x="5774690" y="3021960"/>
                <a:ext cx="1371600" cy="1371600"/>
              </a:xfrm>
              <a:prstGeom prst="ellipse">
                <a:avLst/>
              </a:prstGeom>
              <a:solidFill>
                <a:srgbClr val="84CE00"/>
              </a:solidFill>
              <a:ln w="92075">
                <a:solidFill>
                  <a:schemeClr val="bg1"/>
                </a:solidFill>
              </a:ln>
              <a:effectLst>
                <a:innerShdw blurRad="228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CC8CBB21-B6E9-444D-B6B7-65F1850DA218}"/>
                  </a:ext>
                </a:extLst>
              </p:cNvPr>
              <p:cNvSpPr/>
              <p:nvPr/>
            </p:nvSpPr>
            <p:spPr>
              <a:xfrm>
                <a:off x="5035550" y="3790950"/>
                <a:ext cx="1371600" cy="1371600"/>
              </a:xfrm>
              <a:prstGeom prst="ellipse">
                <a:avLst/>
              </a:prstGeom>
              <a:solidFill>
                <a:srgbClr val="FFA600"/>
              </a:solidFill>
              <a:ln w="92075">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5B1363E5-1B45-4C6E-8E68-0D831D207C3E}"/>
                  </a:ext>
                </a:extLst>
              </p:cNvPr>
              <p:cNvSpPr/>
              <p:nvPr/>
            </p:nvSpPr>
            <p:spPr>
              <a:xfrm>
                <a:off x="5774690" y="4336410"/>
                <a:ext cx="1371600" cy="1371600"/>
              </a:xfrm>
              <a:prstGeom prst="ellipse">
                <a:avLst/>
              </a:prstGeom>
              <a:solidFill>
                <a:srgbClr val="007AC7"/>
              </a:solidFill>
              <a:ln w="92075">
                <a:solidFill>
                  <a:schemeClr val="bg1"/>
                </a:solidFill>
              </a:ln>
              <a:effectLst>
                <a:innerShdw blurRad="228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DD1B1C41-804E-4E5C-B95E-04064DC6C866}"/>
                  </a:ext>
                </a:extLst>
              </p:cNvPr>
              <p:cNvSpPr/>
              <p:nvPr/>
            </p:nvSpPr>
            <p:spPr>
              <a:xfrm>
                <a:off x="4995499" y="5093647"/>
                <a:ext cx="1371600" cy="1371600"/>
              </a:xfrm>
              <a:prstGeom prst="ellipse">
                <a:avLst/>
              </a:prstGeom>
              <a:solidFill>
                <a:srgbClr val="F42494"/>
              </a:solidFill>
              <a:ln w="92075">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4" name="Group 53">
                <a:extLst>
                  <a:ext uri="{FF2B5EF4-FFF2-40B4-BE49-F238E27FC236}">
                    <a16:creationId xmlns:a16="http://schemas.microsoft.com/office/drawing/2014/main" id="{F392DB73-4D46-4A2B-9FCC-5CE76EF9AD2E}"/>
                  </a:ext>
                </a:extLst>
              </p:cNvPr>
              <p:cNvGrpSpPr/>
              <p:nvPr/>
            </p:nvGrpSpPr>
            <p:grpSpPr>
              <a:xfrm>
                <a:off x="1417493" y="1431371"/>
                <a:ext cx="3618057" cy="4520493"/>
                <a:chOff x="1417493" y="1431371"/>
                <a:chExt cx="3618057" cy="4520493"/>
              </a:xfrm>
            </p:grpSpPr>
            <p:grpSp>
              <p:nvGrpSpPr>
                <p:cNvPr id="62" name="Group 61">
                  <a:extLst>
                    <a:ext uri="{FF2B5EF4-FFF2-40B4-BE49-F238E27FC236}">
                      <a16:creationId xmlns:a16="http://schemas.microsoft.com/office/drawing/2014/main" id="{0E88A876-6274-4BB7-B90B-70885273BCED}"/>
                    </a:ext>
                  </a:extLst>
                </p:cNvPr>
                <p:cNvGrpSpPr/>
                <p:nvPr/>
              </p:nvGrpSpPr>
              <p:grpSpPr>
                <a:xfrm>
                  <a:off x="1417493" y="1431371"/>
                  <a:ext cx="3618057" cy="531747"/>
                  <a:chOff x="1417493" y="1302784"/>
                  <a:chExt cx="3618057" cy="531747"/>
                </a:xfrm>
              </p:grpSpPr>
              <p:cxnSp>
                <p:nvCxnSpPr>
                  <p:cNvPr id="85" name="Straight Connector 84">
                    <a:extLst>
                      <a:ext uri="{FF2B5EF4-FFF2-40B4-BE49-F238E27FC236}">
                        <a16:creationId xmlns:a16="http://schemas.microsoft.com/office/drawing/2014/main" id="{E9CADD9A-8746-483D-A287-7623B484B17B}"/>
                      </a:ext>
                    </a:extLst>
                  </p:cNvPr>
                  <p:cNvCxnSpPr>
                    <a:endCxn id="11" idx="2"/>
                  </p:cNvCxnSpPr>
                  <p:nvPr/>
                </p:nvCxnSpPr>
                <p:spPr>
                  <a:xfrm>
                    <a:off x="3534937" y="1662113"/>
                    <a:ext cx="1500613" cy="0"/>
                  </a:xfrm>
                  <a:prstGeom prst="line">
                    <a:avLst/>
                  </a:prstGeom>
                  <a:ln>
                    <a:solidFill>
                      <a:schemeClr val="accent4"/>
                    </a:solidFill>
                    <a:headEnd type="oval" w="sm" len="sm"/>
                  </a:ln>
                </p:spPr>
                <p:style>
                  <a:lnRef idx="1">
                    <a:schemeClr val="accent2"/>
                  </a:lnRef>
                  <a:fillRef idx="0">
                    <a:schemeClr val="accent2"/>
                  </a:fillRef>
                  <a:effectRef idx="0">
                    <a:schemeClr val="accent2"/>
                  </a:effectRef>
                  <a:fontRef idx="minor">
                    <a:schemeClr val="tx1"/>
                  </a:fontRef>
                </p:style>
              </p:cxnSp>
              <p:sp>
                <p:nvSpPr>
                  <p:cNvPr id="86" name="TextBox 85">
                    <a:extLst>
                      <a:ext uri="{FF2B5EF4-FFF2-40B4-BE49-F238E27FC236}">
                        <a16:creationId xmlns:a16="http://schemas.microsoft.com/office/drawing/2014/main" id="{97C54FCB-37EC-40E0-B4C0-434048C6D413}"/>
                      </a:ext>
                    </a:extLst>
                  </p:cNvPr>
                  <p:cNvSpPr txBox="1"/>
                  <p:nvPr/>
                </p:nvSpPr>
                <p:spPr>
                  <a:xfrm>
                    <a:off x="1417493" y="1302784"/>
                    <a:ext cx="1969690" cy="53174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7030A0"/>
                        </a:solidFill>
                        <a:effectLst/>
                        <a:uLnTx/>
                        <a:uFillTx/>
                        <a:latin typeface="Arial Black" panose="020B0A04020102020204" pitchFamily="34" charset="0"/>
                        <a:ea typeface="Roboto" panose="02000000000000000000" pitchFamily="2" charset="0"/>
                      </a:rPr>
                      <a:t>COLLECTION OF DATA</a:t>
                    </a:r>
                    <a:endParaRPr kumimoji="0" lang="en-US" i="0" u="none" strike="noStrike" kern="1200" cap="none" spc="0" normalizeH="0" baseline="0" noProof="0" dirty="0">
                      <a:ln>
                        <a:noFill/>
                      </a:ln>
                      <a:solidFill>
                        <a:prstClr val="black"/>
                      </a:solidFill>
                      <a:effectLst/>
                      <a:uLnTx/>
                      <a:uFillTx/>
                      <a:latin typeface="Arial Black" panose="020B0A04020102020204" pitchFamily="34" charset="0"/>
                      <a:ea typeface="Roboto" panose="02000000000000000000" pitchFamily="2" charset="0"/>
                    </a:endParaRPr>
                  </a:p>
                </p:txBody>
              </p:sp>
            </p:grpSp>
            <p:grpSp>
              <p:nvGrpSpPr>
                <p:cNvPr id="63" name="Group 62">
                  <a:extLst>
                    <a:ext uri="{FF2B5EF4-FFF2-40B4-BE49-F238E27FC236}">
                      <a16:creationId xmlns:a16="http://schemas.microsoft.com/office/drawing/2014/main" id="{3301947A-E2AC-40A7-8072-29DF64C253FB}"/>
                    </a:ext>
                  </a:extLst>
                </p:cNvPr>
                <p:cNvGrpSpPr/>
                <p:nvPr/>
              </p:nvGrpSpPr>
              <p:grpSpPr>
                <a:xfrm>
                  <a:off x="1417493" y="2933126"/>
                  <a:ext cx="3618057" cy="236331"/>
                  <a:chOff x="1417493" y="1490089"/>
                  <a:chExt cx="3618057" cy="236331"/>
                </a:xfrm>
              </p:grpSpPr>
              <p:cxnSp>
                <p:nvCxnSpPr>
                  <p:cNvPr id="83" name="Straight Connector 82">
                    <a:extLst>
                      <a:ext uri="{FF2B5EF4-FFF2-40B4-BE49-F238E27FC236}">
                        <a16:creationId xmlns:a16="http://schemas.microsoft.com/office/drawing/2014/main" id="{6BC8449F-DA06-4BF5-937F-03512FCBD71D}"/>
                      </a:ext>
                    </a:extLst>
                  </p:cNvPr>
                  <p:cNvCxnSpPr/>
                  <p:nvPr/>
                </p:nvCxnSpPr>
                <p:spPr>
                  <a:xfrm>
                    <a:off x="3534937" y="1662113"/>
                    <a:ext cx="1500613" cy="0"/>
                  </a:xfrm>
                  <a:prstGeom prst="line">
                    <a:avLst/>
                  </a:prstGeom>
                  <a:ln>
                    <a:solidFill>
                      <a:srgbClr val="0070C0"/>
                    </a:solidFill>
                    <a:headEnd type="oval" w="sm" len="sm"/>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73F5CC1-8F70-4D4C-B2D1-7A653FA49074}"/>
                      </a:ext>
                    </a:extLst>
                  </p:cNvPr>
                  <p:cNvSpPr txBox="1"/>
                  <p:nvPr/>
                </p:nvSpPr>
                <p:spPr>
                  <a:xfrm>
                    <a:off x="1417493" y="1490089"/>
                    <a:ext cx="1969690" cy="23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0024BA"/>
                        </a:solidFill>
                        <a:effectLst/>
                        <a:uLnTx/>
                        <a:uFillTx/>
                        <a:latin typeface="Arial Black" panose="020B0A04020102020204" pitchFamily="34" charset="0"/>
                        <a:ea typeface="Roboto" panose="02000000000000000000" pitchFamily="2" charset="0"/>
                      </a:rPr>
                      <a:t>VISUALIZATION</a:t>
                    </a:r>
                    <a:endParaRPr kumimoji="0" lang="en-US" sz="1600" i="0" u="none" strike="noStrike" kern="1200" cap="none" spc="0" normalizeH="0" baseline="0" noProof="0" dirty="0">
                      <a:ln>
                        <a:noFill/>
                      </a:ln>
                      <a:solidFill>
                        <a:prstClr val="black"/>
                      </a:solidFill>
                      <a:effectLst/>
                      <a:uLnTx/>
                      <a:uFillTx/>
                      <a:latin typeface="Arial Black" panose="020B0A04020102020204" pitchFamily="34" charset="0"/>
                      <a:ea typeface="Roboto" panose="02000000000000000000" pitchFamily="2" charset="0"/>
                    </a:endParaRPr>
                  </a:p>
                </p:txBody>
              </p:sp>
            </p:grpSp>
            <p:grpSp>
              <p:nvGrpSpPr>
                <p:cNvPr id="77" name="Group 76">
                  <a:extLst>
                    <a:ext uri="{FF2B5EF4-FFF2-40B4-BE49-F238E27FC236}">
                      <a16:creationId xmlns:a16="http://schemas.microsoft.com/office/drawing/2014/main" id="{216BF35F-D39E-4467-B1BD-F78E7CFEEC39}"/>
                    </a:ext>
                  </a:extLst>
                </p:cNvPr>
                <p:cNvGrpSpPr/>
                <p:nvPr/>
              </p:nvGrpSpPr>
              <p:grpSpPr>
                <a:xfrm>
                  <a:off x="1417493" y="4117421"/>
                  <a:ext cx="3618057" cy="472664"/>
                  <a:chOff x="1417493" y="1302784"/>
                  <a:chExt cx="3618057" cy="472664"/>
                </a:xfrm>
              </p:grpSpPr>
              <p:cxnSp>
                <p:nvCxnSpPr>
                  <p:cNvPr id="81" name="Straight Connector 80">
                    <a:extLst>
                      <a:ext uri="{FF2B5EF4-FFF2-40B4-BE49-F238E27FC236}">
                        <a16:creationId xmlns:a16="http://schemas.microsoft.com/office/drawing/2014/main" id="{A2B497F1-1176-4AA7-A932-E2442232918E}"/>
                      </a:ext>
                    </a:extLst>
                  </p:cNvPr>
                  <p:cNvCxnSpPr/>
                  <p:nvPr/>
                </p:nvCxnSpPr>
                <p:spPr>
                  <a:xfrm>
                    <a:off x="3534937" y="1662113"/>
                    <a:ext cx="1500613" cy="0"/>
                  </a:xfrm>
                  <a:prstGeom prst="line">
                    <a:avLst/>
                  </a:prstGeom>
                  <a:ln>
                    <a:solidFill>
                      <a:srgbClr val="FFC000"/>
                    </a:solidFill>
                    <a:headEnd type="oval" w="sm" len="sm"/>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4E9FB13-6B70-4257-8C8D-B1431628B203}"/>
                      </a:ext>
                    </a:extLst>
                  </p:cNvPr>
                  <p:cNvSpPr txBox="1"/>
                  <p:nvPr/>
                </p:nvSpPr>
                <p:spPr>
                  <a:xfrm>
                    <a:off x="1417493" y="1302784"/>
                    <a:ext cx="1969690" cy="47266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FA600"/>
                        </a:solidFill>
                        <a:effectLst/>
                        <a:uLnTx/>
                        <a:uFillTx/>
                        <a:latin typeface="Arial Black" panose="020B0A04020102020204" pitchFamily="34" charset="0"/>
                        <a:ea typeface="Roboto" panose="02000000000000000000" pitchFamily="2" charset="0"/>
                      </a:rPr>
                      <a:t>ALGORTIHM EVALUATION</a:t>
                    </a:r>
                    <a:r>
                      <a:rPr lang="en-IN" sz="1600" dirty="0">
                        <a:latin typeface="Arial Black" panose="020B0A04020102020204" pitchFamily="34" charset="0"/>
                      </a:rPr>
                      <a:t> </a:t>
                    </a:r>
                    <a:endParaRPr kumimoji="0" lang="en-US" sz="1600" b="1" i="0" u="none" strike="noStrike" kern="1200" cap="none" spc="0" normalizeH="0" baseline="0" noProof="0" dirty="0">
                      <a:ln>
                        <a:noFill/>
                      </a:ln>
                      <a:solidFill>
                        <a:srgbClr val="FFA600"/>
                      </a:solidFill>
                      <a:effectLst/>
                      <a:uLnTx/>
                      <a:uFillTx/>
                      <a:latin typeface="Arial Black" panose="020B0A04020102020204" pitchFamily="34" charset="0"/>
                      <a:ea typeface="Roboto" panose="02000000000000000000" pitchFamily="2" charset="0"/>
                    </a:endParaRPr>
                  </a:p>
                </p:txBody>
              </p:sp>
            </p:grpSp>
            <p:grpSp>
              <p:nvGrpSpPr>
                <p:cNvPr id="78" name="Group 77">
                  <a:extLst>
                    <a:ext uri="{FF2B5EF4-FFF2-40B4-BE49-F238E27FC236}">
                      <a16:creationId xmlns:a16="http://schemas.microsoft.com/office/drawing/2014/main" id="{0849B508-A879-400F-82D1-C805FDA9734C}"/>
                    </a:ext>
                  </a:extLst>
                </p:cNvPr>
                <p:cNvGrpSpPr/>
                <p:nvPr/>
              </p:nvGrpSpPr>
              <p:grpSpPr>
                <a:xfrm>
                  <a:off x="1417493" y="5420118"/>
                  <a:ext cx="3618057" cy="531746"/>
                  <a:chOff x="1417493" y="1302784"/>
                  <a:chExt cx="3618057" cy="531746"/>
                </a:xfrm>
              </p:grpSpPr>
              <p:cxnSp>
                <p:nvCxnSpPr>
                  <p:cNvPr id="79" name="Straight Connector 78">
                    <a:extLst>
                      <a:ext uri="{FF2B5EF4-FFF2-40B4-BE49-F238E27FC236}">
                        <a16:creationId xmlns:a16="http://schemas.microsoft.com/office/drawing/2014/main" id="{74776368-8D0F-461A-97D7-67528F1BE13B}"/>
                      </a:ext>
                    </a:extLst>
                  </p:cNvPr>
                  <p:cNvCxnSpPr/>
                  <p:nvPr/>
                </p:nvCxnSpPr>
                <p:spPr>
                  <a:xfrm>
                    <a:off x="3534937" y="1662113"/>
                    <a:ext cx="1500613" cy="0"/>
                  </a:xfrm>
                  <a:prstGeom prst="line">
                    <a:avLst/>
                  </a:prstGeom>
                  <a:ln>
                    <a:solidFill>
                      <a:schemeClr val="accent5"/>
                    </a:solidFill>
                    <a:headEnd type="oval"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B6238D2-6F8B-4624-8C4C-AB9E721D6ED9}"/>
                      </a:ext>
                    </a:extLst>
                  </p:cNvPr>
                  <p:cNvSpPr txBox="1"/>
                  <p:nvPr/>
                </p:nvSpPr>
                <p:spPr>
                  <a:xfrm>
                    <a:off x="1417493" y="1302784"/>
                    <a:ext cx="1969690" cy="53174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42494"/>
                        </a:solidFill>
                        <a:effectLst/>
                        <a:uLnTx/>
                        <a:uFillTx/>
                        <a:latin typeface="Arial Black" panose="020B0A04020102020204" pitchFamily="34" charset="0"/>
                        <a:ea typeface="Roboto" panose="02000000000000000000" pitchFamily="2" charset="0"/>
                      </a:rPr>
                      <a:t>IMPLEMENTATION  &amp; PREDICTION</a:t>
                    </a:r>
                    <a:r>
                      <a:rPr lang="en-IN" dirty="0">
                        <a:latin typeface="Arial Black" panose="020B0A04020102020204" pitchFamily="34" charset="0"/>
                      </a:rPr>
                      <a:t> </a:t>
                    </a:r>
                    <a:endParaRPr kumimoji="0" lang="en-US" sz="1400" i="0" u="none" strike="noStrike" kern="1200" cap="none" spc="0" normalizeH="0" baseline="0" noProof="0" dirty="0">
                      <a:ln>
                        <a:noFill/>
                      </a:ln>
                      <a:solidFill>
                        <a:prstClr val="black"/>
                      </a:solidFill>
                      <a:effectLst/>
                      <a:uLnTx/>
                      <a:uFillTx/>
                      <a:latin typeface="Arial Black" panose="020B0A04020102020204" pitchFamily="34" charset="0"/>
                      <a:ea typeface="Roboto" panose="02000000000000000000" pitchFamily="2" charset="0"/>
                    </a:endParaRPr>
                  </a:p>
                </p:txBody>
              </p:sp>
            </p:grpSp>
          </p:grpSp>
          <p:grpSp>
            <p:nvGrpSpPr>
              <p:cNvPr id="57" name="Group 56">
                <a:extLst>
                  <a:ext uri="{FF2B5EF4-FFF2-40B4-BE49-F238E27FC236}">
                    <a16:creationId xmlns:a16="http://schemas.microsoft.com/office/drawing/2014/main" id="{0427F026-A9C9-41A9-841C-76C836EBCB75}"/>
                  </a:ext>
                </a:extLst>
              </p:cNvPr>
              <p:cNvGrpSpPr/>
              <p:nvPr/>
            </p:nvGrpSpPr>
            <p:grpSpPr>
              <a:xfrm flipH="1">
                <a:off x="7106239" y="1982707"/>
                <a:ext cx="3618057" cy="3158714"/>
                <a:chOff x="1417493" y="1431371"/>
                <a:chExt cx="3618057" cy="3158714"/>
              </a:xfrm>
            </p:grpSpPr>
            <p:grpSp>
              <p:nvGrpSpPr>
                <p:cNvPr id="58" name="Group 57">
                  <a:extLst>
                    <a:ext uri="{FF2B5EF4-FFF2-40B4-BE49-F238E27FC236}">
                      <a16:creationId xmlns:a16="http://schemas.microsoft.com/office/drawing/2014/main" id="{15D3AD15-138B-4B6C-8FDA-C93291D292C1}"/>
                    </a:ext>
                  </a:extLst>
                </p:cNvPr>
                <p:cNvGrpSpPr/>
                <p:nvPr/>
              </p:nvGrpSpPr>
              <p:grpSpPr>
                <a:xfrm>
                  <a:off x="1417493" y="1431371"/>
                  <a:ext cx="3618057" cy="531746"/>
                  <a:chOff x="1417493" y="1302784"/>
                  <a:chExt cx="3618057" cy="531746"/>
                </a:xfrm>
              </p:grpSpPr>
              <p:cxnSp>
                <p:nvCxnSpPr>
                  <p:cNvPr id="68" name="Straight Connector 67">
                    <a:extLst>
                      <a:ext uri="{FF2B5EF4-FFF2-40B4-BE49-F238E27FC236}">
                        <a16:creationId xmlns:a16="http://schemas.microsoft.com/office/drawing/2014/main" id="{00CC4F2C-81E3-4C11-A818-8D9849D347C5}"/>
                      </a:ext>
                    </a:extLst>
                  </p:cNvPr>
                  <p:cNvCxnSpPr/>
                  <p:nvPr/>
                </p:nvCxnSpPr>
                <p:spPr>
                  <a:xfrm>
                    <a:off x="3534937" y="1662113"/>
                    <a:ext cx="1500613" cy="0"/>
                  </a:xfrm>
                  <a:prstGeom prst="line">
                    <a:avLst/>
                  </a:prstGeom>
                  <a:ln>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9606D7F-FF75-460A-BC24-04037141A2A5}"/>
                      </a:ext>
                    </a:extLst>
                  </p:cNvPr>
                  <p:cNvSpPr txBox="1"/>
                  <p:nvPr/>
                </p:nvSpPr>
                <p:spPr>
                  <a:xfrm>
                    <a:off x="1417493" y="1302784"/>
                    <a:ext cx="1969690" cy="531746"/>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F2000"/>
                        </a:solidFill>
                        <a:effectLst/>
                        <a:uLnTx/>
                        <a:uFillTx/>
                        <a:latin typeface="Arial Black" panose="020B0A04020102020204" pitchFamily="34" charset="0"/>
                        <a:ea typeface="Roboto" panose="02000000000000000000" pitchFamily="2" charset="0"/>
                      </a:rPr>
                      <a:t>FEATURE</a:t>
                    </a:r>
                    <a:r>
                      <a:rPr kumimoji="0" lang="en-IN" b="1" i="0" u="none" strike="noStrike" kern="1200" cap="none" spc="0" normalizeH="0" baseline="0" noProof="0" dirty="0">
                        <a:ln>
                          <a:noFill/>
                        </a:ln>
                        <a:solidFill>
                          <a:srgbClr val="FF2000"/>
                        </a:solidFill>
                        <a:effectLst/>
                        <a:uLnTx/>
                        <a:uFillTx/>
                        <a:latin typeface="Arial Black" panose="020B0A04020102020204" pitchFamily="34" charset="0"/>
                        <a:ea typeface="Roboto" panose="02000000000000000000" pitchFamily="2" charset="0"/>
                      </a:rPr>
                      <a:t> </a:t>
                    </a:r>
                    <a:r>
                      <a:rPr lang="en-IN" b="1" dirty="0">
                        <a:solidFill>
                          <a:srgbClr val="FF2000"/>
                        </a:solidFill>
                        <a:latin typeface="Arial Black" panose="020B0A04020102020204" pitchFamily="34" charset="0"/>
                        <a:ea typeface="Roboto" panose="02000000000000000000" pitchFamily="2" charset="0"/>
                      </a:rPr>
                      <a:t>ENGINEERING</a:t>
                    </a:r>
                    <a:r>
                      <a:rPr lang="en-IN" dirty="0">
                        <a:latin typeface="Arial Black" panose="020B0A04020102020204" pitchFamily="34" charset="0"/>
                      </a:rPr>
                      <a:t> </a:t>
                    </a:r>
                    <a:endParaRPr kumimoji="0" lang="en-US" b="1" i="0" u="none" strike="noStrike" kern="1200" cap="none" spc="0" normalizeH="0" baseline="0" noProof="0" dirty="0">
                      <a:ln>
                        <a:noFill/>
                      </a:ln>
                      <a:solidFill>
                        <a:srgbClr val="FF2000"/>
                      </a:solidFill>
                      <a:effectLst/>
                      <a:uLnTx/>
                      <a:uFillTx/>
                      <a:latin typeface="Arial Black" panose="020B0A04020102020204" pitchFamily="34" charset="0"/>
                      <a:ea typeface="Roboto" panose="02000000000000000000" pitchFamily="2" charset="0"/>
                    </a:endParaRPr>
                  </a:p>
                </p:txBody>
              </p:sp>
            </p:grpSp>
            <p:grpSp>
              <p:nvGrpSpPr>
                <p:cNvPr id="60" name="Group 59">
                  <a:extLst>
                    <a:ext uri="{FF2B5EF4-FFF2-40B4-BE49-F238E27FC236}">
                      <a16:creationId xmlns:a16="http://schemas.microsoft.com/office/drawing/2014/main" id="{7F781D80-7D77-41A1-A2C7-F608D266075F}"/>
                    </a:ext>
                  </a:extLst>
                </p:cNvPr>
                <p:cNvGrpSpPr/>
                <p:nvPr/>
              </p:nvGrpSpPr>
              <p:grpSpPr>
                <a:xfrm>
                  <a:off x="1417493" y="2957711"/>
                  <a:ext cx="3618057" cy="265873"/>
                  <a:chOff x="1417493" y="1514674"/>
                  <a:chExt cx="3618057" cy="265873"/>
                </a:xfrm>
              </p:grpSpPr>
              <p:cxnSp>
                <p:nvCxnSpPr>
                  <p:cNvPr id="66" name="Straight Connector 65">
                    <a:extLst>
                      <a:ext uri="{FF2B5EF4-FFF2-40B4-BE49-F238E27FC236}">
                        <a16:creationId xmlns:a16="http://schemas.microsoft.com/office/drawing/2014/main" id="{990F1BC8-F294-475C-BB50-6B3615FF3441}"/>
                      </a:ext>
                    </a:extLst>
                  </p:cNvPr>
                  <p:cNvCxnSpPr/>
                  <p:nvPr/>
                </p:nvCxnSpPr>
                <p:spPr>
                  <a:xfrm>
                    <a:off x="3534937" y="1662113"/>
                    <a:ext cx="1500613"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9E8AEE-7ACA-438B-8A06-F53DFAF667FB}"/>
                      </a:ext>
                    </a:extLst>
                  </p:cNvPr>
                  <p:cNvSpPr txBox="1"/>
                  <p:nvPr/>
                </p:nvSpPr>
                <p:spPr>
                  <a:xfrm>
                    <a:off x="1417493" y="1514674"/>
                    <a:ext cx="1969690" cy="26587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600"/>
                      </a:spcBef>
                      <a:spcAft>
                        <a:spcPts val="0"/>
                      </a:spcAft>
                      <a:buClrTx/>
                      <a:buSzTx/>
                      <a:buFontTx/>
                      <a:buNone/>
                      <a:tabLst/>
                      <a:defRPr/>
                    </a:pPr>
                    <a:r>
                      <a:rPr lang="en-US" b="1" dirty="0">
                        <a:solidFill>
                          <a:srgbClr val="84CE00"/>
                        </a:solidFill>
                        <a:latin typeface="Arial Black" panose="020B0A04020102020204" pitchFamily="34" charset="0"/>
                        <a:ea typeface="Roboto" panose="02000000000000000000" pitchFamily="2" charset="0"/>
                      </a:rPr>
                      <a:t>M</a:t>
                    </a:r>
                    <a:r>
                      <a:rPr kumimoji="0" lang="en-US" b="1" i="0" u="none" strike="noStrike" kern="1200" cap="none" spc="0" normalizeH="0" baseline="0" noProof="0" dirty="0">
                        <a:ln>
                          <a:noFill/>
                        </a:ln>
                        <a:solidFill>
                          <a:srgbClr val="84CE00"/>
                        </a:solidFill>
                        <a:effectLst/>
                        <a:uLnTx/>
                        <a:uFillTx/>
                        <a:latin typeface="Arial Black" panose="020B0A04020102020204" pitchFamily="34" charset="0"/>
                        <a:ea typeface="Roboto" panose="02000000000000000000" pitchFamily="2" charset="0"/>
                      </a:rPr>
                      <a:t>ODEL SELECTION</a:t>
                    </a:r>
                  </a:p>
                </p:txBody>
              </p:sp>
            </p:grpSp>
            <p:grpSp>
              <p:nvGrpSpPr>
                <p:cNvPr id="61" name="Group 60">
                  <a:extLst>
                    <a:ext uri="{FF2B5EF4-FFF2-40B4-BE49-F238E27FC236}">
                      <a16:creationId xmlns:a16="http://schemas.microsoft.com/office/drawing/2014/main" id="{724EDB50-5CDF-4BFA-9BD3-CC1074A05983}"/>
                    </a:ext>
                  </a:extLst>
                </p:cNvPr>
                <p:cNvGrpSpPr/>
                <p:nvPr/>
              </p:nvGrpSpPr>
              <p:grpSpPr>
                <a:xfrm>
                  <a:off x="1417493" y="4117421"/>
                  <a:ext cx="3618057" cy="472664"/>
                  <a:chOff x="1417493" y="1302784"/>
                  <a:chExt cx="3618057" cy="472664"/>
                </a:xfrm>
              </p:grpSpPr>
              <p:cxnSp>
                <p:nvCxnSpPr>
                  <p:cNvPr id="64" name="Straight Connector 63">
                    <a:extLst>
                      <a:ext uri="{FF2B5EF4-FFF2-40B4-BE49-F238E27FC236}">
                        <a16:creationId xmlns:a16="http://schemas.microsoft.com/office/drawing/2014/main" id="{A0C34675-4251-476B-9B37-C9FCB2F5C605}"/>
                      </a:ext>
                    </a:extLst>
                  </p:cNvPr>
                  <p:cNvCxnSpPr/>
                  <p:nvPr/>
                </p:nvCxnSpPr>
                <p:spPr>
                  <a:xfrm>
                    <a:off x="3534937" y="1662113"/>
                    <a:ext cx="1500613" cy="0"/>
                  </a:xfrm>
                  <a:prstGeom prst="line">
                    <a:avLst/>
                  </a:prstGeom>
                  <a:ln>
                    <a:solidFill>
                      <a:srgbClr val="0070C0"/>
                    </a:solidFill>
                    <a:headEnd type="oval" w="sm"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D3A13FC-DB94-43D2-A2AF-0A9D51F10CBA}"/>
                      </a:ext>
                    </a:extLst>
                  </p:cNvPr>
                  <p:cNvSpPr txBox="1"/>
                  <p:nvPr/>
                </p:nvSpPr>
                <p:spPr>
                  <a:xfrm>
                    <a:off x="1417493" y="1302784"/>
                    <a:ext cx="1969690" cy="47266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007AC7"/>
                        </a:solidFill>
                        <a:effectLst/>
                        <a:uLnTx/>
                        <a:uFillTx/>
                        <a:latin typeface="Arial Black" panose="020B0A04020102020204" pitchFamily="34" charset="0"/>
                        <a:ea typeface="Roboto" panose="02000000000000000000" pitchFamily="2" charset="0"/>
                      </a:rPr>
                      <a:t>SELECTION OF BASE ALGORITHM MODEL</a:t>
                    </a:r>
                  </a:p>
                </p:txBody>
              </p:sp>
            </p:grpSp>
          </p:grpSp>
          <p:sp>
            <p:nvSpPr>
              <p:cNvPr id="55" name="TextBox 54">
                <a:extLst>
                  <a:ext uri="{FF2B5EF4-FFF2-40B4-BE49-F238E27FC236}">
                    <a16:creationId xmlns:a16="http://schemas.microsoft.com/office/drawing/2014/main" id="{4178A0AC-C90F-42D1-A484-39124BE59828}"/>
                  </a:ext>
                </a:extLst>
              </p:cNvPr>
              <p:cNvSpPr txBox="1"/>
              <p:nvPr/>
            </p:nvSpPr>
            <p:spPr>
              <a:xfrm>
                <a:off x="5299238" y="1529090"/>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01</a:t>
                </a:r>
                <a:endParaRPr lang="en-IN" sz="2800" b="1" dirty="0">
                  <a:solidFill>
                    <a:schemeClr val="bg1"/>
                  </a:solidFill>
                  <a:latin typeface="Roboto" panose="02000000000000000000" pitchFamily="2" charset="0"/>
                  <a:ea typeface="Roboto" panose="02000000000000000000" pitchFamily="2" charset="0"/>
                </a:endParaRPr>
              </a:p>
            </p:txBody>
          </p:sp>
          <p:sp>
            <p:nvSpPr>
              <p:cNvPr id="71" name="TextBox 70">
                <a:extLst>
                  <a:ext uri="{FF2B5EF4-FFF2-40B4-BE49-F238E27FC236}">
                    <a16:creationId xmlns:a16="http://schemas.microsoft.com/office/drawing/2014/main" id="{ADD5B9A3-3917-4D6A-8422-2855C7C21565}"/>
                  </a:ext>
                </a:extLst>
              </p:cNvPr>
              <p:cNvSpPr txBox="1"/>
              <p:nvPr/>
            </p:nvSpPr>
            <p:spPr>
              <a:xfrm>
                <a:off x="5299238" y="2843540"/>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03</a:t>
                </a:r>
                <a:endParaRPr lang="en-IN" sz="2800" b="1" dirty="0">
                  <a:solidFill>
                    <a:schemeClr val="bg1"/>
                  </a:solidFill>
                  <a:latin typeface="Roboto" panose="02000000000000000000" pitchFamily="2" charset="0"/>
                  <a:ea typeface="Roboto" panose="02000000000000000000" pitchFamily="2" charset="0"/>
                </a:endParaRPr>
              </a:p>
            </p:txBody>
          </p:sp>
          <p:sp>
            <p:nvSpPr>
              <p:cNvPr id="72" name="TextBox 71">
                <a:extLst>
                  <a:ext uri="{FF2B5EF4-FFF2-40B4-BE49-F238E27FC236}">
                    <a16:creationId xmlns:a16="http://schemas.microsoft.com/office/drawing/2014/main" id="{A5CF8D78-BADE-4804-AA59-120A6470D82B}"/>
                  </a:ext>
                </a:extLst>
              </p:cNvPr>
              <p:cNvSpPr txBox="1"/>
              <p:nvPr/>
            </p:nvSpPr>
            <p:spPr>
              <a:xfrm>
                <a:off x="5299238" y="4215140"/>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05</a:t>
                </a:r>
                <a:endParaRPr lang="en-IN" sz="2800" b="1" dirty="0">
                  <a:solidFill>
                    <a:schemeClr val="bg1"/>
                  </a:solidFill>
                  <a:latin typeface="Roboto" panose="02000000000000000000" pitchFamily="2" charset="0"/>
                  <a:ea typeface="Roboto" panose="02000000000000000000" pitchFamily="2" charset="0"/>
                </a:endParaRPr>
              </a:p>
            </p:txBody>
          </p:sp>
          <p:sp>
            <p:nvSpPr>
              <p:cNvPr id="73" name="TextBox 72">
                <a:extLst>
                  <a:ext uri="{FF2B5EF4-FFF2-40B4-BE49-F238E27FC236}">
                    <a16:creationId xmlns:a16="http://schemas.microsoft.com/office/drawing/2014/main" id="{4C53D5ED-22BE-4214-A9E6-FC8DEA31B106}"/>
                  </a:ext>
                </a:extLst>
              </p:cNvPr>
              <p:cNvSpPr txBox="1"/>
              <p:nvPr/>
            </p:nvSpPr>
            <p:spPr>
              <a:xfrm>
                <a:off x="5361329" y="5517837"/>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07</a:t>
                </a:r>
                <a:endParaRPr lang="en-IN" sz="2800" b="1" dirty="0">
                  <a:solidFill>
                    <a:schemeClr val="bg1"/>
                  </a:solidFill>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DBB60027-BD83-4ABB-87EA-FF2ECEFB6FFF}"/>
                  </a:ext>
                </a:extLst>
              </p:cNvPr>
              <p:cNvSpPr txBox="1"/>
              <p:nvPr/>
            </p:nvSpPr>
            <p:spPr>
              <a:xfrm>
                <a:off x="6140520" y="4760600"/>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06</a:t>
                </a:r>
                <a:endParaRPr lang="en-IN" sz="2800" b="1" dirty="0">
                  <a:solidFill>
                    <a:schemeClr val="bg1"/>
                  </a:solidFill>
                  <a:latin typeface="Roboto" panose="02000000000000000000" pitchFamily="2" charset="0"/>
                  <a:ea typeface="Roboto" panose="02000000000000000000" pitchFamily="2" charset="0"/>
                </a:endParaRPr>
              </a:p>
            </p:txBody>
          </p:sp>
          <p:sp>
            <p:nvSpPr>
              <p:cNvPr id="75" name="TextBox 74">
                <a:extLst>
                  <a:ext uri="{FF2B5EF4-FFF2-40B4-BE49-F238E27FC236}">
                    <a16:creationId xmlns:a16="http://schemas.microsoft.com/office/drawing/2014/main" id="{79D0BF78-0DB2-48A5-A873-39DF1BD9EB02}"/>
                  </a:ext>
                </a:extLst>
              </p:cNvPr>
              <p:cNvSpPr txBox="1"/>
              <p:nvPr/>
            </p:nvSpPr>
            <p:spPr>
              <a:xfrm>
                <a:off x="6140520" y="3446150"/>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04</a:t>
                </a:r>
                <a:endParaRPr lang="en-IN" sz="2800" b="1" dirty="0">
                  <a:solidFill>
                    <a:schemeClr val="bg1"/>
                  </a:solidFill>
                  <a:latin typeface="Roboto" panose="02000000000000000000" pitchFamily="2" charset="0"/>
                  <a:ea typeface="Roboto" panose="02000000000000000000" pitchFamily="2" charset="0"/>
                </a:endParaRPr>
              </a:p>
            </p:txBody>
          </p:sp>
          <p:sp>
            <p:nvSpPr>
              <p:cNvPr id="76" name="TextBox 75">
                <a:extLst>
                  <a:ext uri="{FF2B5EF4-FFF2-40B4-BE49-F238E27FC236}">
                    <a16:creationId xmlns:a16="http://schemas.microsoft.com/office/drawing/2014/main" id="{1DB81ADD-9BB8-45F8-986D-57027AB32A2E}"/>
                  </a:ext>
                </a:extLst>
              </p:cNvPr>
              <p:cNvSpPr txBox="1"/>
              <p:nvPr/>
            </p:nvSpPr>
            <p:spPr>
              <a:xfrm>
                <a:off x="6087180" y="2086303"/>
                <a:ext cx="639941"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02</a:t>
                </a:r>
                <a:endParaRPr lang="en-IN" sz="2800" b="1" dirty="0">
                  <a:solidFill>
                    <a:schemeClr val="bg1"/>
                  </a:solidFill>
                  <a:latin typeface="Roboto" panose="02000000000000000000" pitchFamily="2" charset="0"/>
                  <a:ea typeface="Roboto" panose="02000000000000000000" pitchFamily="2" charset="0"/>
                </a:endParaRPr>
              </a:p>
            </p:txBody>
          </p:sp>
        </p:grpSp>
      </p:grpSp>
      <p:sp>
        <p:nvSpPr>
          <p:cNvPr id="87" name="Oval 86">
            <a:extLst>
              <a:ext uri="{FF2B5EF4-FFF2-40B4-BE49-F238E27FC236}">
                <a16:creationId xmlns:a16="http://schemas.microsoft.com/office/drawing/2014/main" id="{948315C8-F904-E4D1-F385-7E3EC0482833}"/>
              </a:ext>
            </a:extLst>
          </p:cNvPr>
          <p:cNvSpPr/>
          <p:nvPr/>
        </p:nvSpPr>
        <p:spPr>
          <a:xfrm>
            <a:off x="5705564" y="4753594"/>
            <a:ext cx="1770803" cy="1106767"/>
          </a:xfrm>
          <a:prstGeom prst="ellipse">
            <a:avLst/>
          </a:prstGeom>
          <a:solidFill>
            <a:schemeClr val="accent3">
              <a:lumMod val="60000"/>
              <a:lumOff val="40000"/>
            </a:schemeClr>
          </a:solidFill>
          <a:ln w="92075">
            <a:solidFill>
              <a:schemeClr val="bg1"/>
            </a:solidFill>
          </a:ln>
          <a:effectLst>
            <a:innerShdw blurRad="228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C2DA957B-F22E-96B6-43B6-A6216964CE25}"/>
              </a:ext>
            </a:extLst>
          </p:cNvPr>
          <p:cNvSpPr txBox="1"/>
          <p:nvPr/>
        </p:nvSpPr>
        <p:spPr>
          <a:xfrm>
            <a:off x="6104068" y="5049764"/>
            <a:ext cx="826195" cy="523220"/>
          </a:xfrm>
          <a:prstGeom prst="rect">
            <a:avLst/>
          </a:prstGeom>
          <a:no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rPr>
              <a:t>08</a:t>
            </a:r>
            <a:endParaRPr lang="en-IN" sz="2800" b="1" dirty="0">
              <a:solidFill>
                <a:schemeClr val="bg1"/>
              </a:solidFill>
              <a:latin typeface="Roboto" panose="02000000000000000000" pitchFamily="2" charset="0"/>
              <a:ea typeface="Roboto" panose="02000000000000000000" pitchFamily="2" charset="0"/>
            </a:endParaRPr>
          </a:p>
        </p:txBody>
      </p:sp>
      <p:cxnSp>
        <p:nvCxnSpPr>
          <p:cNvPr id="89" name="Straight Connector 88">
            <a:extLst>
              <a:ext uri="{FF2B5EF4-FFF2-40B4-BE49-F238E27FC236}">
                <a16:creationId xmlns:a16="http://schemas.microsoft.com/office/drawing/2014/main" id="{57808788-68B2-E5B9-CD8C-EF082D084041}"/>
              </a:ext>
            </a:extLst>
          </p:cNvPr>
          <p:cNvCxnSpPr/>
          <p:nvPr/>
        </p:nvCxnSpPr>
        <p:spPr>
          <a:xfrm flipH="1">
            <a:off x="7424659" y="5306977"/>
            <a:ext cx="1937365" cy="0"/>
          </a:xfrm>
          <a:prstGeom prst="line">
            <a:avLst/>
          </a:prstGeom>
          <a:ln>
            <a:solidFill>
              <a:schemeClr val="accent3">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0EB4E0A-4B75-01E1-0D3A-D7156E812F3A}"/>
              </a:ext>
            </a:extLst>
          </p:cNvPr>
          <p:cNvSpPr txBox="1"/>
          <p:nvPr/>
        </p:nvSpPr>
        <p:spPr>
          <a:xfrm flipH="1">
            <a:off x="9552781" y="5154566"/>
            <a:ext cx="2542966" cy="246221"/>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600"/>
              </a:spcBef>
              <a:spcAft>
                <a:spcPts val="0"/>
              </a:spcAft>
              <a:buClrTx/>
              <a:buSzTx/>
              <a:buFontTx/>
              <a:buNone/>
              <a:tabLst/>
              <a:defRPr/>
            </a:pPr>
            <a:r>
              <a:rPr lang="en-US" sz="1600" b="1" dirty="0">
                <a:solidFill>
                  <a:schemeClr val="accent3">
                    <a:lumMod val="60000"/>
                    <a:lumOff val="40000"/>
                  </a:schemeClr>
                </a:solidFill>
                <a:latin typeface="Arial Black" panose="020B0A04020102020204" pitchFamily="34" charset="0"/>
                <a:ea typeface="Roboto" panose="02000000000000000000" pitchFamily="2" charset="0"/>
              </a:rPr>
              <a:t>DASHBOARD MAKING</a:t>
            </a:r>
            <a:endParaRPr kumimoji="0" lang="en-US" sz="1600" b="1" i="0" u="none" strike="noStrike" kern="1200" cap="none" spc="0" normalizeH="0" baseline="0" noProof="0" dirty="0">
              <a:ln>
                <a:noFill/>
              </a:ln>
              <a:solidFill>
                <a:schemeClr val="accent3">
                  <a:lumMod val="60000"/>
                  <a:lumOff val="40000"/>
                </a:schemeClr>
              </a:solidFill>
              <a:effectLst/>
              <a:uLnTx/>
              <a:uFillTx/>
              <a:latin typeface="Arial Black" panose="020B0A04020102020204" pitchFamily="34" charset="0"/>
              <a:ea typeface="Roboto" panose="02000000000000000000" pitchFamily="2" charset="0"/>
            </a:endParaRPr>
          </a:p>
        </p:txBody>
      </p:sp>
    </p:spTree>
    <p:extLst>
      <p:ext uri="{BB962C8B-B14F-4D97-AF65-F5344CB8AC3E}">
        <p14:creationId xmlns:p14="http://schemas.microsoft.com/office/powerpoint/2010/main" val="83396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08</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IMPLEMENTATION</a:t>
            </a:r>
          </a:p>
        </p:txBody>
      </p:sp>
      <p:pic>
        <p:nvPicPr>
          <p:cNvPr id="6" name="Picture 5">
            <a:extLst>
              <a:ext uri="{FF2B5EF4-FFF2-40B4-BE49-F238E27FC236}">
                <a16:creationId xmlns:a16="http://schemas.microsoft.com/office/drawing/2014/main" id="{B45BA629-6584-513E-47AB-B38CF2AD60F1}"/>
              </a:ext>
            </a:extLst>
          </p:cNvPr>
          <p:cNvPicPr>
            <a:picLocks noChangeAspect="1"/>
          </p:cNvPicPr>
          <p:nvPr/>
        </p:nvPicPr>
        <p:blipFill rotWithShape="1">
          <a:blip r:embed="rId2"/>
          <a:srcRect l="13628" t="17918" r="12066" b="10277"/>
          <a:stretch/>
        </p:blipFill>
        <p:spPr>
          <a:xfrm>
            <a:off x="0" y="998609"/>
            <a:ext cx="5133474" cy="3416872"/>
          </a:xfrm>
          <a:prstGeom prst="rect">
            <a:avLst/>
          </a:prstGeom>
        </p:spPr>
      </p:pic>
      <p:pic>
        <p:nvPicPr>
          <p:cNvPr id="5" name="Picture 4">
            <a:extLst>
              <a:ext uri="{FF2B5EF4-FFF2-40B4-BE49-F238E27FC236}">
                <a16:creationId xmlns:a16="http://schemas.microsoft.com/office/drawing/2014/main" id="{D6187176-B8E4-957D-35CA-16BECEC1E7FA}"/>
              </a:ext>
            </a:extLst>
          </p:cNvPr>
          <p:cNvPicPr>
            <a:picLocks noChangeAspect="1"/>
          </p:cNvPicPr>
          <p:nvPr/>
        </p:nvPicPr>
        <p:blipFill>
          <a:blip r:embed="rId3"/>
          <a:stretch>
            <a:fillRect/>
          </a:stretch>
        </p:blipFill>
        <p:spPr>
          <a:xfrm>
            <a:off x="5288509" y="4522574"/>
            <a:ext cx="3226452" cy="2335420"/>
          </a:xfrm>
          <a:prstGeom prst="rect">
            <a:avLst/>
          </a:prstGeom>
        </p:spPr>
      </p:pic>
      <p:pic>
        <p:nvPicPr>
          <p:cNvPr id="8" name="Picture 7">
            <a:extLst>
              <a:ext uri="{FF2B5EF4-FFF2-40B4-BE49-F238E27FC236}">
                <a16:creationId xmlns:a16="http://schemas.microsoft.com/office/drawing/2014/main" id="{D076D827-D7AB-AA7F-DB27-E2BC686D1A2E}"/>
              </a:ext>
            </a:extLst>
          </p:cNvPr>
          <p:cNvPicPr>
            <a:picLocks noChangeAspect="1"/>
          </p:cNvPicPr>
          <p:nvPr/>
        </p:nvPicPr>
        <p:blipFill>
          <a:blip r:embed="rId4"/>
          <a:stretch>
            <a:fillRect/>
          </a:stretch>
        </p:blipFill>
        <p:spPr>
          <a:xfrm>
            <a:off x="8623625" y="4522573"/>
            <a:ext cx="3510620" cy="2335420"/>
          </a:xfrm>
          <a:prstGeom prst="rect">
            <a:avLst/>
          </a:prstGeom>
        </p:spPr>
      </p:pic>
      <p:pic>
        <p:nvPicPr>
          <p:cNvPr id="11" name="Picture 10">
            <a:extLst>
              <a:ext uri="{FF2B5EF4-FFF2-40B4-BE49-F238E27FC236}">
                <a16:creationId xmlns:a16="http://schemas.microsoft.com/office/drawing/2014/main" id="{977D2582-507B-F2D1-7EE5-165210EA607A}"/>
              </a:ext>
            </a:extLst>
          </p:cNvPr>
          <p:cNvPicPr>
            <a:picLocks noChangeAspect="1"/>
          </p:cNvPicPr>
          <p:nvPr/>
        </p:nvPicPr>
        <p:blipFill>
          <a:blip r:embed="rId5"/>
          <a:stretch>
            <a:fillRect/>
          </a:stretch>
        </p:blipFill>
        <p:spPr>
          <a:xfrm>
            <a:off x="0" y="4522574"/>
            <a:ext cx="5133474" cy="2335420"/>
          </a:xfrm>
          <a:prstGeom prst="rect">
            <a:avLst/>
          </a:prstGeom>
        </p:spPr>
      </p:pic>
      <p:pic>
        <p:nvPicPr>
          <p:cNvPr id="13" name="Picture 12">
            <a:extLst>
              <a:ext uri="{FF2B5EF4-FFF2-40B4-BE49-F238E27FC236}">
                <a16:creationId xmlns:a16="http://schemas.microsoft.com/office/drawing/2014/main" id="{CB0F3479-EE35-D070-0643-8224202C8226}"/>
              </a:ext>
            </a:extLst>
          </p:cNvPr>
          <p:cNvPicPr>
            <a:picLocks noChangeAspect="1"/>
          </p:cNvPicPr>
          <p:nvPr/>
        </p:nvPicPr>
        <p:blipFill>
          <a:blip r:embed="rId6"/>
          <a:stretch>
            <a:fillRect/>
          </a:stretch>
        </p:blipFill>
        <p:spPr>
          <a:xfrm>
            <a:off x="5288509" y="998609"/>
            <a:ext cx="6845736" cy="3416872"/>
          </a:xfrm>
          <a:prstGeom prst="rect">
            <a:avLst/>
          </a:prstGeom>
        </p:spPr>
      </p:pic>
    </p:spTree>
    <p:extLst>
      <p:ext uri="{BB962C8B-B14F-4D97-AF65-F5344CB8AC3E}">
        <p14:creationId xmlns:p14="http://schemas.microsoft.com/office/powerpoint/2010/main" val="162883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09</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RESULT AND EVALUATION</a:t>
            </a:r>
          </a:p>
        </p:txBody>
      </p:sp>
      <p:pic>
        <p:nvPicPr>
          <p:cNvPr id="9" name="Picture 8">
            <a:extLst>
              <a:ext uri="{FF2B5EF4-FFF2-40B4-BE49-F238E27FC236}">
                <a16:creationId xmlns:a16="http://schemas.microsoft.com/office/drawing/2014/main" id="{A1A02CDF-4134-5A5C-29BC-ACAE0CE9C445}"/>
              </a:ext>
            </a:extLst>
          </p:cNvPr>
          <p:cNvPicPr>
            <a:picLocks noChangeAspect="1"/>
          </p:cNvPicPr>
          <p:nvPr/>
        </p:nvPicPr>
        <p:blipFill rotWithShape="1">
          <a:blip r:embed="rId2"/>
          <a:srcRect l="14254" t="59766" r="52632" b="9006"/>
          <a:stretch/>
        </p:blipFill>
        <p:spPr>
          <a:xfrm>
            <a:off x="80209" y="1038727"/>
            <a:ext cx="6015791" cy="1888958"/>
          </a:xfrm>
          <a:prstGeom prst="rect">
            <a:avLst/>
          </a:prstGeom>
        </p:spPr>
      </p:pic>
      <p:pic>
        <p:nvPicPr>
          <p:cNvPr id="3" name="Picture 2">
            <a:extLst>
              <a:ext uri="{FF2B5EF4-FFF2-40B4-BE49-F238E27FC236}">
                <a16:creationId xmlns:a16="http://schemas.microsoft.com/office/drawing/2014/main" id="{3C130DCE-5D7F-A9D7-9AE9-1DA662675D20}"/>
              </a:ext>
            </a:extLst>
          </p:cNvPr>
          <p:cNvPicPr>
            <a:picLocks noChangeAspect="1"/>
          </p:cNvPicPr>
          <p:nvPr/>
        </p:nvPicPr>
        <p:blipFill rotWithShape="1">
          <a:blip r:embed="rId3"/>
          <a:srcRect l="14693" t="29591" r="10965" b="14385"/>
          <a:stretch/>
        </p:blipFill>
        <p:spPr>
          <a:xfrm>
            <a:off x="6280484" y="1038727"/>
            <a:ext cx="5710988" cy="5654842"/>
          </a:xfrm>
          <a:prstGeom prst="rect">
            <a:avLst/>
          </a:prstGeom>
        </p:spPr>
      </p:pic>
      <p:pic>
        <p:nvPicPr>
          <p:cNvPr id="8" name="Picture 7">
            <a:extLst>
              <a:ext uri="{FF2B5EF4-FFF2-40B4-BE49-F238E27FC236}">
                <a16:creationId xmlns:a16="http://schemas.microsoft.com/office/drawing/2014/main" id="{542A5FCC-FBD6-5061-C2BB-EDD96CC78911}"/>
              </a:ext>
            </a:extLst>
          </p:cNvPr>
          <p:cNvPicPr>
            <a:picLocks noChangeAspect="1"/>
          </p:cNvPicPr>
          <p:nvPr/>
        </p:nvPicPr>
        <p:blipFill rotWithShape="1">
          <a:blip r:embed="rId4"/>
          <a:srcRect l="13670" t="40935" r="25293" b="28070"/>
          <a:stretch/>
        </p:blipFill>
        <p:spPr>
          <a:xfrm>
            <a:off x="80209" y="3134223"/>
            <a:ext cx="6015791" cy="1157040"/>
          </a:xfrm>
          <a:prstGeom prst="rect">
            <a:avLst/>
          </a:prstGeom>
        </p:spPr>
      </p:pic>
      <p:pic>
        <p:nvPicPr>
          <p:cNvPr id="6" name="Picture 5">
            <a:extLst>
              <a:ext uri="{FF2B5EF4-FFF2-40B4-BE49-F238E27FC236}">
                <a16:creationId xmlns:a16="http://schemas.microsoft.com/office/drawing/2014/main" id="{51447677-8310-783D-6412-D9D9E8662F69}"/>
              </a:ext>
            </a:extLst>
          </p:cNvPr>
          <p:cNvPicPr>
            <a:picLocks noChangeAspect="1"/>
          </p:cNvPicPr>
          <p:nvPr/>
        </p:nvPicPr>
        <p:blipFill rotWithShape="1">
          <a:blip r:embed="rId5"/>
          <a:srcRect l="17325" t="29942" r="25877" b="39064"/>
          <a:stretch/>
        </p:blipFill>
        <p:spPr>
          <a:xfrm>
            <a:off x="80209" y="4361444"/>
            <a:ext cx="6015791" cy="1026694"/>
          </a:xfrm>
          <a:prstGeom prst="rect">
            <a:avLst/>
          </a:prstGeom>
        </p:spPr>
      </p:pic>
      <p:pic>
        <p:nvPicPr>
          <p:cNvPr id="7" name="Picture 6">
            <a:extLst>
              <a:ext uri="{FF2B5EF4-FFF2-40B4-BE49-F238E27FC236}">
                <a16:creationId xmlns:a16="http://schemas.microsoft.com/office/drawing/2014/main" id="{D1B2B586-1EC3-2C0A-D1D9-3A85682C0E42}"/>
              </a:ext>
            </a:extLst>
          </p:cNvPr>
          <p:cNvPicPr>
            <a:picLocks noChangeAspect="1"/>
          </p:cNvPicPr>
          <p:nvPr/>
        </p:nvPicPr>
        <p:blipFill rotWithShape="1">
          <a:blip r:embed="rId5"/>
          <a:srcRect l="16154" t="60468" r="25365" b="7836"/>
          <a:stretch/>
        </p:blipFill>
        <p:spPr>
          <a:xfrm>
            <a:off x="80209" y="5458319"/>
            <a:ext cx="6015791" cy="1235250"/>
          </a:xfrm>
          <a:prstGeom prst="rect">
            <a:avLst/>
          </a:prstGeom>
        </p:spPr>
      </p:pic>
    </p:spTree>
    <p:extLst>
      <p:ext uri="{BB962C8B-B14F-4D97-AF65-F5344CB8AC3E}">
        <p14:creationId xmlns:p14="http://schemas.microsoft.com/office/powerpoint/2010/main" val="246443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09</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56" y="38072"/>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RESULT AND EVALUATION</a:t>
            </a:r>
          </a:p>
        </p:txBody>
      </p:sp>
      <p:pic>
        <p:nvPicPr>
          <p:cNvPr id="6146" name="Picture 2">
            <a:extLst>
              <a:ext uri="{FF2B5EF4-FFF2-40B4-BE49-F238E27FC236}">
                <a16:creationId xmlns:a16="http://schemas.microsoft.com/office/drawing/2014/main" id="{F12DBCC8-4B60-8F62-DCB0-D50EAF1C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62" y="3793958"/>
            <a:ext cx="5845578" cy="28314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A8932F-AB68-5AE3-299B-DC0743CF8E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314" y="922448"/>
            <a:ext cx="5901726" cy="2759214"/>
          </a:xfrm>
          <a:prstGeom prst="rect">
            <a:avLst/>
          </a:prstGeom>
          <a:noFill/>
          <a:ln>
            <a:noFill/>
          </a:ln>
        </p:spPr>
      </p:pic>
      <p:pic>
        <p:nvPicPr>
          <p:cNvPr id="5" name="Picture 4">
            <a:extLst>
              <a:ext uri="{FF2B5EF4-FFF2-40B4-BE49-F238E27FC236}">
                <a16:creationId xmlns:a16="http://schemas.microsoft.com/office/drawing/2014/main" id="{CE11CA0B-90D1-95B8-8C99-150B7E4CB62F}"/>
              </a:ext>
            </a:extLst>
          </p:cNvPr>
          <p:cNvPicPr>
            <a:picLocks noChangeAspect="1"/>
          </p:cNvPicPr>
          <p:nvPr/>
        </p:nvPicPr>
        <p:blipFill rotWithShape="1">
          <a:blip r:embed="rId4">
            <a:extLst>
              <a:ext uri="{28A0092B-C50C-407E-A947-70E740481C1C}">
                <a14:useLocalDpi xmlns:a14="http://schemas.microsoft.com/office/drawing/2010/main" val="0"/>
              </a:ext>
            </a:extLst>
          </a:blip>
          <a:srcRect t="8575" b="5069"/>
          <a:stretch/>
        </p:blipFill>
        <p:spPr bwMode="auto">
          <a:xfrm>
            <a:off x="6226108" y="922447"/>
            <a:ext cx="5695415" cy="2759215"/>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A76E2A2-4116-002A-3D9B-BCB58538F8AF}"/>
              </a:ext>
            </a:extLst>
          </p:cNvPr>
          <p:cNvPicPr>
            <a:picLocks noChangeAspect="1"/>
          </p:cNvPicPr>
          <p:nvPr/>
        </p:nvPicPr>
        <p:blipFill>
          <a:blip r:embed="rId5"/>
          <a:stretch>
            <a:fillRect/>
          </a:stretch>
        </p:blipFill>
        <p:spPr>
          <a:xfrm>
            <a:off x="6226108" y="3793958"/>
            <a:ext cx="5695415" cy="2831429"/>
          </a:xfrm>
          <a:prstGeom prst="rect">
            <a:avLst/>
          </a:prstGeom>
        </p:spPr>
      </p:pic>
    </p:spTree>
    <p:extLst>
      <p:ext uri="{BB962C8B-B14F-4D97-AF65-F5344CB8AC3E}">
        <p14:creationId xmlns:p14="http://schemas.microsoft.com/office/powerpoint/2010/main" val="274852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grpSp>
        <p:nvGrpSpPr>
          <p:cNvPr id="1301" name="Google Shape;1301;p69"/>
          <p:cNvGrpSpPr/>
          <p:nvPr/>
        </p:nvGrpSpPr>
        <p:grpSpPr>
          <a:xfrm>
            <a:off x="476687" y="2060134"/>
            <a:ext cx="3918233" cy="2368400"/>
            <a:chOff x="719975" y="1114972"/>
            <a:chExt cx="3010825" cy="1776300"/>
          </a:xfrm>
        </p:grpSpPr>
        <p:sp>
          <p:nvSpPr>
            <p:cNvPr id="1302" name="Google Shape;1302;p69"/>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121900" tIns="121900" rIns="121900" bIns="121900" anchor="ctr" anchorCtr="0">
              <a:noAutofit/>
            </a:bodyPr>
            <a:lstStyle/>
            <a:p>
              <a:endParaRPr sz="2400" dirty="0"/>
            </a:p>
          </p:txBody>
        </p:sp>
        <p:sp>
          <p:nvSpPr>
            <p:cNvPr id="1303" name="Google Shape;1303;p69"/>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121900" tIns="121900" rIns="121900" bIns="121900" anchor="ctr" anchorCtr="0">
              <a:noAutofit/>
            </a:bodyPr>
            <a:lstStyle/>
            <a:p>
              <a:endParaRPr sz="2400" dirty="0"/>
            </a:p>
          </p:txBody>
        </p:sp>
        <p:grpSp>
          <p:nvGrpSpPr>
            <p:cNvPr id="1304" name="Google Shape;1304;p69"/>
            <p:cNvGrpSpPr/>
            <p:nvPr/>
          </p:nvGrpSpPr>
          <p:grpSpPr>
            <a:xfrm rot="10800000" flipH="1">
              <a:off x="881412" y="1244995"/>
              <a:ext cx="429322" cy="93999"/>
              <a:chOff x="5840230" y="744468"/>
              <a:chExt cx="431653" cy="94500"/>
            </a:xfrm>
          </p:grpSpPr>
          <p:sp>
            <p:nvSpPr>
              <p:cNvPr id="1305" name="Google Shape;1305;p69"/>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dirty="0"/>
              </a:p>
            </p:txBody>
          </p:sp>
          <p:sp>
            <p:nvSpPr>
              <p:cNvPr id="1306" name="Google Shape;1306;p69"/>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dirty="0"/>
              </a:p>
            </p:txBody>
          </p:sp>
          <p:sp>
            <p:nvSpPr>
              <p:cNvPr id="1307" name="Google Shape;1307;p69"/>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dirty="0"/>
              </a:p>
            </p:txBody>
          </p:sp>
        </p:grpSp>
      </p:grpSp>
      <p:sp>
        <p:nvSpPr>
          <p:cNvPr id="1319" name="Google Shape;1319;p69"/>
          <p:cNvSpPr txBox="1">
            <a:spLocks noGrp="1"/>
          </p:cNvSpPr>
          <p:nvPr>
            <p:ph type="title" idx="15"/>
          </p:nvPr>
        </p:nvSpPr>
        <p:spPr>
          <a:xfrm>
            <a:off x="904976" y="2707098"/>
            <a:ext cx="3781200" cy="1412800"/>
          </a:xfrm>
          <a:prstGeom prst="rect">
            <a:avLst/>
          </a:prstGeom>
        </p:spPr>
        <p:txBody>
          <a:bodyPr spcFirstLastPara="1" vert="horz" wrap="square" lIns="121900" tIns="121900" rIns="121900" bIns="121900" rtlCol="0" anchor="ctr" anchorCtr="0">
            <a:noAutofit/>
          </a:bodyPr>
          <a:lstStyle/>
          <a:p>
            <a:pPr algn="l"/>
            <a:r>
              <a:rPr lang="en" dirty="0"/>
              <a:t>TABLE OF CONTENTS</a:t>
            </a:r>
            <a:endParaRPr dirty="0"/>
          </a:p>
        </p:txBody>
      </p:sp>
      <p:graphicFrame>
        <p:nvGraphicFramePr>
          <p:cNvPr id="32" name="Table 31">
            <a:extLst>
              <a:ext uri="{FF2B5EF4-FFF2-40B4-BE49-F238E27FC236}">
                <a16:creationId xmlns:a16="http://schemas.microsoft.com/office/drawing/2014/main" id="{BCF95282-4748-980C-5E4D-8E93CDDB45F3}"/>
              </a:ext>
            </a:extLst>
          </p:cNvPr>
          <p:cNvGraphicFramePr>
            <a:graphicFrameLocks noGrp="1"/>
          </p:cNvGraphicFramePr>
          <p:nvPr>
            <p:extLst>
              <p:ext uri="{D42A27DB-BD31-4B8C-83A1-F6EECF244321}">
                <p14:modId xmlns:p14="http://schemas.microsoft.com/office/powerpoint/2010/main" val="280374179"/>
              </p:ext>
            </p:extLst>
          </p:nvPr>
        </p:nvGraphicFramePr>
        <p:xfrm>
          <a:off x="4989104" y="173633"/>
          <a:ext cx="6861151" cy="6319386"/>
        </p:xfrm>
        <a:graphic>
          <a:graphicData uri="http://schemas.openxmlformats.org/drawingml/2006/table">
            <a:tbl>
              <a:tblPr firstRow="1" bandRow="1">
                <a:tableStyleId>{2D5ABB26-0587-4C30-8999-92F81FD0307C}</a:tableStyleId>
              </a:tblPr>
              <a:tblGrid>
                <a:gridCol w="622908">
                  <a:extLst>
                    <a:ext uri="{9D8B030D-6E8A-4147-A177-3AD203B41FA5}">
                      <a16:colId xmlns:a16="http://schemas.microsoft.com/office/drawing/2014/main" val="3086808192"/>
                    </a:ext>
                  </a:extLst>
                </a:gridCol>
                <a:gridCol w="6238243">
                  <a:extLst>
                    <a:ext uri="{9D8B030D-6E8A-4147-A177-3AD203B41FA5}">
                      <a16:colId xmlns:a16="http://schemas.microsoft.com/office/drawing/2014/main" val="3051968403"/>
                    </a:ext>
                  </a:extLst>
                </a:gridCol>
              </a:tblGrid>
              <a:tr h="515731">
                <a:tc>
                  <a:txBody>
                    <a:bodyPr/>
                    <a:lstStyle/>
                    <a:p>
                      <a:pPr algn="just"/>
                      <a:r>
                        <a:rPr lang="en-US" sz="2800" dirty="0">
                          <a:latin typeface="Orbitron"/>
                        </a:rPr>
                        <a:t>01</a:t>
                      </a:r>
                      <a:endParaRPr lang="en-IN" sz="2800" dirty="0">
                        <a:latin typeface="Orbitron"/>
                      </a:endParaRPr>
                    </a:p>
                  </a:txBody>
                  <a:tcPr/>
                </a:tc>
                <a:tc>
                  <a:txBody>
                    <a:bodyPr/>
                    <a:lstStyle/>
                    <a:p>
                      <a:pPr algn="just"/>
                      <a:r>
                        <a:rPr lang="en-US" sz="2800" dirty="0">
                          <a:latin typeface="Orbitron"/>
                        </a:rPr>
                        <a:t>INTRODUCTION </a:t>
                      </a:r>
                      <a:endParaRPr lang="en-IN" sz="2800" dirty="0">
                        <a:latin typeface="Orbitron"/>
                      </a:endParaRPr>
                    </a:p>
                  </a:txBody>
                  <a:tcPr/>
                </a:tc>
                <a:extLst>
                  <a:ext uri="{0D108BD9-81ED-4DB2-BD59-A6C34878D82A}">
                    <a16:rowId xmlns:a16="http://schemas.microsoft.com/office/drawing/2014/main" val="1757533696"/>
                  </a:ext>
                </a:extLst>
              </a:tr>
              <a:tr h="515731">
                <a:tc>
                  <a:txBody>
                    <a:bodyPr/>
                    <a:lstStyle/>
                    <a:p>
                      <a:pPr algn="just"/>
                      <a:r>
                        <a:rPr lang="en-IN" sz="2800" dirty="0">
                          <a:latin typeface="Orbitron"/>
                        </a:rPr>
                        <a:t>02</a:t>
                      </a:r>
                    </a:p>
                  </a:txBody>
                  <a:tcPr/>
                </a:tc>
                <a:tc>
                  <a:txBody>
                    <a:bodyPr/>
                    <a:lstStyle/>
                    <a:p>
                      <a:pPr algn="just"/>
                      <a:r>
                        <a:rPr lang="en-US" sz="2800" dirty="0">
                          <a:latin typeface="Orbitron"/>
                        </a:rPr>
                        <a:t>PROBLEM OBJECTIVE </a:t>
                      </a:r>
                      <a:endParaRPr lang="en-IN" sz="2800" dirty="0">
                        <a:latin typeface="Orbitron"/>
                      </a:endParaRPr>
                    </a:p>
                  </a:txBody>
                  <a:tcPr/>
                </a:tc>
                <a:extLst>
                  <a:ext uri="{0D108BD9-81ED-4DB2-BD59-A6C34878D82A}">
                    <a16:rowId xmlns:a16="http://schemas.microsoft.com/office/drawing/2014/main" val="2669054816"/>
                  </a:ext>
                </a:extLst>
              </a:tr>
              <a:tr h="515731">
                <a:tc>
                  <a:txBody>
                    <a:bodyPr/>
                    <a:lstStyle/>
                    <a:p>
                      <a:pPr algn="just"/>
                      <a:r>
                        <a:rPr lang="en-IN" sz="2800" dirty="0">
                          <a:latin typeface="Orbitron"/>
                        </a:rPr>
                        <a:t>03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800" dirty="0">
                          <a:latin typeface="Orbitron" panose="020B0604020202020204"/>
                        </a:rPr>
                        <a:t>CRYPTOCURRENCIES VISUALIZATION </a:t>
                      </a:r>
                    </a:p>
                  </a:txBody>
                  <a:tcPr/>
                </a:tc>
                <a:extLst>
                  <a:ext uri="{0D108BD9-81ED-4DB2-BD59-A6C34878D82A}">
                    <a16:rowId xmlns:a16="http://schemas.microsoft.com/office/drawing/2014/main" val="727983762"/>
                  </a:ext>
                </a:extLst>
              </a:tr>
              <a:tr h="515731">
                <a:tc>
                  <a:txBody>
                    <a:bodyPr/>
                    <a:lstStyle/>
                    <a:p>
                      <a:pPr algn="just"/>
                      <a:r>
                        <a:rPr lang="en-IN" sz="2800" dirty="0">
                          <a:latin typeface="Orbitron"/>
                        </a:rPr>
                        <a:t>04</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800" dirty="0">
                          <a:solidFill>
                            <a:schemeClr val="tx1"/>
                          </a:solidFill>
                          <a:latin typeface="Orbitron"/>
                        </a:rPr>
                        <a:t>LITERATURE REVIEW </a:t>
                      </a:r>
                      <a:endParaRPr lang="en-US" sz="2800" dirty="0">
                        <a:solidFill>
                          <a:schemeClr val="tx1"/>
                        </a:solidFill>
                        <a:latin typeface="Orbitron"/>
                      </a:endParaRPr>
                    </a:p>
                  </a:txBody>
                  <a:tcPr/>
                </a:tc>
                <a:extLst>
                  <a:ext uri="{0D108BD9-81ED-4DB2-BD59-A6C34878D82A}">
                    <a16:rowId xmlns:a16="http://schemas.microsoft.com/office/drawing/2014/main" val="1127555449"/>
                  </a:ext>
                </a:extLst>
              </a:tr>
              <a:tr h="539716">
                <a:tc>
                  <a:txBody>
                    <a:bodyPr/>
                    <a:lstStyle/>
                    <a:p>
                      <a:pPr algn="just"/>
                      <a:r>
                        <a:rPr lang="en-IN" sz="2800" dirty="0">
                          <a:latin typeface="Orbitron"/>
                        </a:rPr>
                        <a:t>05</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Orbitron"/>
                        </a:rPr>
                        <a:t>REQUIREMENT PLATFORM AND TOOLS </a:t>
                      </a:r>
                    </a:p>
                  </a:txBody>
                  <a:tcPr/>
                </a:tc>
                <a:extLst>
                  <a:ext uri="{0D108BD9-81ED-4DB2-BD59-A6C34878D82A}">
                    <a16:rowId xmlns:a16="http://schemas.microsoft.com/office/drawing/2014/main" val="1705383039"/>
                  </a:ext>
                </a:extLst>
              </a:tr>
              <a:tr h="539716">
                <a:tc>
                  <a:txBody>
                    <a:bodyPr/>
                    <a:lstStyle/>
                    <a:p>
                      <a:pPr algn="just"/>
                      <a:r>
                        <a:rPr lang="en-IN" sz="2800" dirty="0">
                          <a:latin typeface="Orbitron"/>
                        </a:rPr>
                        <a:t>06</a:t>
                      </a:r>
                    </a:p>
                  </a:txBody>
                  <a:tcPr/>
                </a:tc>
                <a:tc>
                  <a:txBody>
                    <a:bodyPr/>
                    <a:lstStyle/>
                    <a:p>
                      <a:pPr algn="just"/>
                      <a:r>
                        <a:rPr lang="en-US" sz="2800" dirty="0">
                          <a:solidFill>
                            <a:schemeClr val="tx1"/>
                          </a:solidFill>
                          <a:latin typeface="Orbitron"/>
                        </a:rPr>
                        <a:t>ALGORITHM USED </a:t>
                      </a:r>
                    </a:p>
                  </a:txBody>
                  <a:tcPr/>
                </a:tc>
                <a:extLst>
                  <a:ext uri="{0D108BD9-81ED-4DB2-BD59-A6C34878D82A}">
                    <a16:rowId xmlns:a16="http://schemas.microsoft.com/office/drawing/2014/main" val="3439076386"/>
                  </a:ext>
                </a:extLst>
              </a:tr>
              <a:tr h="539716">
                <a:tc>
                  <a:txBody>
                    <a:bodyPr/>
                    <a:lstStyle/>
                    <a:p>
                      <a:pPr algn="just"/>
                      <a:r>
                        <a:rPr lang="en-IN" sz="2800" dirty="0">
                          <a:latin typeface="Orbitron"/>
                        </a:rPr>
                        <a:t>07</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Orbitron"/>
                        </a:rPr>
                        <a:t>METHODOLOGY </a:t>
                      </a:r>
                    </a:p>
                  </a:txBody>
                  <a:tcPr/>
                </a:tc>
                <a:extLst>
                  <a:ext uri="{0D108BD9-81ED-4DB2-BD59-A6C34878D82A}">
                    <a16:rowId xmlns:a16="http://schemas.microsoft.com/office/drawing/2014/main" val="3293110592"/>
                  </a:ext>
                </a:extLst>
              </a:tr>
              <a:tr h="515731">
                <a:tc>
                  <a:txBody>
                    <a:bodyPr/>
                    <a:lstStyle/>
                    <a:p>
                      <a:pPr algn="just"/>
                      <a:r>
                        <a:rPr lang="en-IN" sz="2800" dirty="0">
                          <a:latin typeface="Orbitron"/>
                        </a:rPr>
                        <a:t>08</a:t>
                      </a:r>
                    </a:p>
                  </a:txBody>
                  <a:tcPr/>
                </a:tc>
                <a:tc>
                  <a:txBody>
                    <a:bodyPr/>
                    <a:lstStyle/>
                    <a:p>
                      <a:pPr algn="just"/>
                      <a:r>
                        <a:rPr lang="en-IN" sz="2800" dirty="0">
                          <a:latin typeface="Orbitron"/>
                        </a:rPr>
                        <a:t>IMPLEMENTATION </a:t>
                      </a:r>
                    </a:p>
                  </a:txBody>
                  <a:tcPr/>
                </a:tc>
                <a:extLst>
                  <a:ext uri="{0D108BD9-81ED-4DB2-BD59-A6C34878D82A}">
                    <a16:rowId xmlns:a16="http://schemas.microsoft.com/office/drawing/2014/main" val="3285084405"/>
                  </a:ext>
                </a:extLst>
              </a:tr>
              <a:tr h="554958">
                <a:tc>
                  <a:txBody>
                    <a:bodyPr/>
                    <a:lstStyle/>
                    <a:p>
                      <a:pPr algn="just"/>
                      <a:r>
                        <a:rPr lang="en-IN" sz="2800" dirty="0">
                          <a:latin typeface="Orbitron"/>
                        </a:rPr>
                        <a:t>09</a:t>
                      </a:r>
                    </a:p>
                  </a:txBody>
                  <a:tcPr/>
                </a:tc>
                <a:tc>
                  <a:txBody>
                    <a:bodyPr/>
                    <a:lstStyle/>
                    <a:p>
                      <a:pPr algn="just"/>
                      <a:r>
                        <a:rPr lang="en-IN" sz="2800" dirty="0">
                          <a:latin typeface="Orbitron"/>
                        </a:rPr>
                        <a:t>RESULT AND EVALUATION </a:t>
                      </a:r>
                    </a:p>
                  </a:txBody>
                  <a:tcPr/>
                </a:tc>
                <a:extLst>
                  <a:ext uri="{0D108BD9-81ED-4DB2-BD59-A6C34878D82A}">
                    <a16:rowId xmlns:a16="http://schemas.microsoft.com/office/drawing/2014/main" val="542505771"/>
                  </a:ext>
                </a:extLst>
              </a:tr>
              <a:tr h="515731">
                <a:tc>
                  <a:txBody>
                    <a:bodyPr/>
                    <a:lstStyle/>
                    <a:p>
                      <a:pPr algn="just"/>
                      <a:r>
                        <a:rPr lang="en-IN" sz="2800" dirty="0">
                          <a:latin typeface="Orbitron"/>
                        </a:rPr>
                        <a:t>10</a:t>
                      </a:r>
                    </a:p>
                  </a:txBody>
                  <a:tcPr/>
                </a:tc>
                <a:tc>
                  <a:txBody>
                    <a:bodyPr/>
                    <a:lstStyle/>
                    <a:p>
                      <a:pPr algn="just"/>
                      <a:r>
                        <a:rPr lang="en-IN" sz="2800" dirty="0">
                          <a:latin typeface="Orbitron"/>
                        </a:rPr>
                        <a:t>DEMONSTRATION </a:t>
                      </a:r>
                    </a:p>
                  </a:txBody>
                  <a:tcPr/>
                </a:tc>
                <a:extLst>
                  <a:ext uri="{0D108BD9-81ED-4DB2-BD59-A6C34878D82A}">
                    <a16:rowId xmlns:a16="http://schemas.microsoft.com/office/drawing/2014/main" val="254190966"/>
                  </a:ext>
                </a:extLst>
              </a:tr>
              <a:tr h="515731">
                <a:tc>
                  <a:txBody>
                    <a:bodyPr/>
                    <a:lstStyle/>
                    <a:p>
                      <a:pPr algn="just"/>
                      <a:r>
                        <a:rPr lang="en-IN" sz="2800" dirty="0">
                          <a:latin typeface="Orbitron"/>
                        </a:rPr>
                        <a:t>11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800" dirty="0">
                          <a:latin typeface="Orbitron"/>
                        </a:rPr>
                        <a:t>CONCLUSION  </a:t>
                      </a:r>
                    </a:p>
                  </a:txBody>
                  <a:tcPr/>
                </a:tc>
                <a:extLst>
                  <a:ext uri="{0D108BD9-81ED-4DB2-BD59-A6C34878D82A}">
                    <a16:rowId xmlns:a16="http://schemas.microsoft.com/office/drawing/2014/main" val="2712781163"/>
                  </a:ext>
                </a:extLst>
              </a:tr>
              <a:tr h="396142">
                <a:tc>
                  <a:txBody>
                    <a:bodyPr/>
                    <a:lstStyle/>
                    <a:p>
                      <a:pPr algn="just"/>
                      <a:r>
                        <a:rPr lang="en-IN" sz="2800" dirty="0">
                          <a:latin typeface="Orbitron"/>
                        </a:rPr>
                        <a:t>12</a:t>
                      </a:r>
                    </a:p>
                  </a:txBody>
                  <a:tcPr/>
                </a:tc>
                <a:tc>
                  <a:txBody>
                    <a:bodyPr/>
                    <a:lstStyle/>
                    <a:p>
                      <a:pPr algn="just"/>
                      <a:r>
                        <a:rPr lang="en-IN" sz="2800" dirty="0">
                          <a:latin typeface="Orbitron"/>
                        </a:rPr>
                        <a:t>DISCUSSION </a:t>
                      </a:r>
                    </a:p>
                  </a:txBody>
                  <a:tcPr/>
                </a:tc>
                <a:extLst>
                  <a:ext uri="{0D108BD9-81ED-4DB2-BD59-A6C34878D82A}">
                    <a16:rowId xmlns:a16="http://schemas.microsoft.com/office/drawing/2014/main" val="1563331095"/>
                  </a:ext>
                </a:extLst>
              </a:tr>
            </a:tbl>
          </a:graphicData>
        </a:graphic>
      </p:graphicFrame>
      <p:sp>
        <p:nvSpPr>
          <p:cNvPr id="34" name="Rectangle 33">
            <a:extLst>
              <a:ext uri="{FF2B5EF4-FFF2-40B4-BE49-F238E27FC236}">
                <a16:creationId xmlns:a16="http://schemas.microsoft.com/office/drawing/2014/main" id="{2A80B319-6A73-05DF-0C30-222B5E2C2C39}"/>
              </a:ext>
            </a:extLst>
          </p:cNvPr>
          <p:cNvSpPr/>
          <p:nvPr/>
        </p:nvSpPr>
        <p:spPr>
          <a:xfrm>
            <a:off x="5974813" y="3244334"/>
            <a:ext cx="300082" cy="369332"/>
          </a:xfrm>
          <a:prstGeom prst="rect">
            <a:avLst/>
          </a:prstGeom>
        </p:spPr>
        <p:txBody>
          <a:bodyPr wrap="none">
            <a:spAutoFit/>
          </a:bodyPr>
          <a:lstStyle/>
          <a:p>
            <a:r>
              <a:rPr lang="en-IN"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10</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DEMONSTRATION</a:t>
            </a:r>
          </a:p>
        </p:txBody>
      </p:sp>
      <p:pic>
        <p:nvPicPr>
          <p:cNvPr id="6" name="Picture 5">
            <a:extLst>
              <a:ext uri="{FF2B5EF4-FFF2-40B4-BE49-F238E27FC236}">
                <a16:creationId xmlns:a16="http://schemas.microsoft.com/office/drawing/2014/main" id="{2468DD1E-BEB2-17B8-457E-B3668E4D07E2}"/>
              </a:ext>
            </a:extLst>
          </p:cNvPr>
          <p:cNvPicPr>
            <a:picLocks noChangeAspect="1"/>
          </p:cNvPicPr>
          <p:nvPr/>
        </p:nvPicPr>
        <p:blipFill>
          <a:blip r:embed="rId2"/>
          <a:stretch>
            <a:fillRect/>
          </a:stretch>
        </p:blipFill>
        <p:spPr>
          <a:xfrm>
            <a:off x="64167" y="1026694"/>
            <a:ext cx="5382128" cy="4098759"/>
          </a:xfrm>
          <a:prstGeom prst="rect">
            <a:avLst/>
          </a:prstGeom>
        </p:spPr>
      </p:pic>
      <p:pic>
        <p:nvPicPr>
          <p:cNvPr id="8" name="Picture 7">
            <a:extLst>
              <a:ext uri="{FF2B5EF4-FFF2-40B4-BE49-F238E27FC236}">
                <a16:creationId xmlns:a16="http://schemas.microsoft.com/office/drawing/2014/main" id="{16957EA2-7873-92FB-75DA-E6C07274A76C}"/>
              </a:ext>
            </a:extLst>
          </p:cNvPr>
          <p:cNvPicPr>
            <a:picLocks noChangeAspect="1"/>
          </p:cNvPicPr>
          <p:nvPr/>
        </p:nvPicPr>
        <p:blipFill>
          <a:blip r:embed="rId3"/>
          <a:stretch>
            <a:fillRect/>
          </a:stretch>
        </p:blipFill>
        <p:spPr>
          <a:xfrm>
            <a:off x="5650028" y="1026693"/>
            <a:ext cx="6477805" cy="4098759"/>
          </a:xfrm>
          <a:prstGeom prst="rect">
            <a:avLst/>
          </a:prstGeom>
        </p:spPr>
      </p:pic>
      <p:sp>
        <p:nvSpPr>
          <p:cNvPr id="12" name="TextBox 11">
            <a:extLst>
              <a:ext uri="{FF2B5EF4-FFF2-40B4-BE49-F238E27FC236}">
                <a16:creationId xmlns:a16="http://schemas.microsoft.com/office/drawing/2014/main" id="{532E26CC-5AAA-2EC1-B4E1-B688A6C038A6}"/>
              </a:ext>
            </a:extLst>
          </p:cNvPr>
          <p:cNvSpPr txBox="1"/>
          <p:nvPr/>
        </p:nvSpPr>
        <p:spPr>
          <a:xfrm>
            <a:off x="858252" y="5705889"/>
            <a:ext cx="9360569" cy="773032"/>
          </a:xfrm>
          <a:prstGeom prst="rect">
            <a:avLst/>
          </a:prstGeom>
          <a:noFill/>
        </p:spPr>
        <p:txBody>
          <a:bodyPr wrap="square">
            <a:spAutoFit/>
          </a:bodyPr>
          <a:lstStyle/>
          <a:p>
            <a:pPr>
              <a:lnSpc>
                <a:spcPct val="107000"/>
              </a:lnSpc>
              <a:spcAft>
                <a:spcPts val="800"/>
              </a:spcAft>
            </a:pPr>
            <a:r>
              <a:rPr lang="en-IN" sz="1800" b="1" kern="100" dirty="0">
                <a:effectLst/>
                <a:latin typeface="Rockwell" panose="02060603020205020403" pitchFamily="18" charset="0"/>
                <a:ea typeface="Calibri" panose="020F0502020204030204" pitchFamily="34" charset="0"/>
                <a:cs typeface="Times New Roman" panose="02020603050405020304" pitchFamily="18" charset="0"/>
              </a:rPr>
              <a:t>GITHUB               :        </a:t>
            </a:r>
            <a:r>
              <a:rPr lang="en-IN" sz="1800" b="1" u="sng" kern="100" dirty="0">
                <a:solidFill>
                  <a:srgbClr val="0563C1"/>
                </a:solidFill>
                <a:effectLst/>
                <a:latin typeface="Rockwell" panose="02060603020205020403" pitchFamily="18" charset="0"/>
                <a:ea typeface="Calibri" panose="020F0502020204030204" pitchFamily="34" charset="0"/>
                <a:cs typeface="Times New Roman" panose="02020603050405020304" pitchFamily="18" charset="0"/>
                <a:hlinkClick r:id="rId4"/>
              </a:rPr>
              <a:t>https://github.com/2k2rishav/final_year</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Rockwell" panose="02060603020205020403" pitchFamily="18" charset="0"/>
                <a:ea typeface="Calibri" panose="020F0502020204030204" pitchFamily="34" charset="0"/>
                <a:cs typeface="Times New Roman" panose="02020603050405020304" pitchFamily="18" charset="0"/>
              </a:rPr>
              <a:t>WEBSITE LINK :     </a:t>
            </a:r>
            <a:r>
              <a:rPr lang="en-IN" sz="1800" b="1" u="sng" kern="100" dirty="0">
                <a:solidFill>
                  <a:srgbClr val="0563C1"/>
                </a:solidFill>
                <a:effectLst/>
                <a:latin typeface="Rockwell" panose="02060603020205020403" pitchFamily="18" charset="0"/>
                <a:ea typeface="Calibri" panose="020F0502020204030204" pitchFamily="34" charset="0"/>
                <a:cs typeface="Times New Roman" panose="02020603050405020304" pitchFamily="18" charset="0"/>
              </a:rPr>
              <a:t>   </a:t>
            </a:r>
            <a:r>
              <a:rPr lang="en-IN" sz="1800" b="1" u="sng" kern="100" dirty="0">
                <a:solidFill>
                  <a:srgbClr val="0563C1"/>
                </a:solidFill>
                <a:effectLst/>
                <a:latin typeface="Rockwell" panose="02060603020205020403" pitchFamily="18" charset="0"/>
                <a:ea typeface="Calibri" panose="020F0502020204030204" pitchFamily="34" charset="0"/>
                <a:cs typeface="Times New Roman" panose="02020603050405020304" pitchFamily="18" charset="0"/>
                <a:hlinkClick r:id="rId5"/>
              </a:rPr>
              <a:t>https://crypto--price--predictor--2024.streamlit.app/</a:t>
            </a:r>
            <a:r>
              <a:rPr lang="en-IN" b="1" u="sng" kern="100" dirty="0">
                <a:solidFill>
                  <a:srgbClr val="0563C1"/>
                </a:solidFill>
                <a:latin typeface="Rockwell" panose="02060603020205020403" pitchFamily="18" charset="0"/>
                <a:ea typeface="Calibri" panose="020F0502020204030204" pitchFamily="34" charset="0"/>
                <a:cs typeface="Times New Roman" panose="02020603050405020304" pitchFamily="18" charset="0"/>
              </a:rPr>
              <a:t> </a:t>
            </a:r>
            <a:endParaRPr lang="en-IN" sz="1600" b="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8264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11</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CONCLUSIONS</a:t>
            </a:r>
          </a:p>
        </p:txBody>
      </p:sp>
      <p:sp>
        <p:nvSpPr>
          <p:cNvPr id="5" name="TextBox 4">
            <a:extLst>
              <a:ext uri="{FF2B5EF4-FFF2-40B4-BE49-F238E27FC236}">
                <a16:creationId xmlns:a16="http://schemas.microsoft.com/office/drawing/2014/main" id="{D8406505-CAB2-5E30-11F8-F54D8C138FCB}"/>
              </a:ext>
            </a:extLst>
          </p:cNvPr>
          <p:cNvSpPr txBox="1"/>
          <p:nvPr/>
        </p:nvSpPr>
        <p:spPr>
          <a:xfrm>
            <a:off x="88230" y="745959"/>
            <a:ext cx="12103770" cy="5593839"/>
          </a:xfrm>
          <a:prstGeom prst="rect">
            <a:avLst/>
          </a:prstGeom>
          <a:noFill/>
        </p:spPr>
        <p:txBody>
          <a:bodyPr wrap="square" rtlCol="0">
            <a:spAutoFit/>
          </a:bodyPr>
          <a:lstStyle/>
          <a:p>
            <a:pPr algn="just">
              <a:spcBef>
                <a:spcPts val="900"/>
              </a:spcBef>
            </a:pPr>
            <a:endParaRPr lang="en-IN" dirty="0">
              <a:effectLst/>
              <a:latin typeface="Palatino Linotype" panose="020405020505050303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primary objective of developing a predictive model for Bitcoin prices has been achieved. The model caters to diverse needs such as investment decision-making, risk management, portfolio optimization, market analysis, financial planning, cryptocurrency exchange operations, regulatory compliance, and risk assessment i</a:t>
            </a:r>
            <a:r>
              <a:rPr lang="en-IN" sz="1600" dirty="0">
                <a:latin typeface="Bookman Old Style" panose="02050604050505020204" pitchFamily="18" charset="0"/>
                <a:ea typeface="Times New Roman" panose="02020603050405020304" pitchFamily="18" charset="0"/>
              </a:rPr>
              <a:t>n</a:t>
            </a:r>
            <a:r>
              <a:rPr lang="en-IN" sz="1600" dirty="0">
                <a:effectLst/>
                <a:latin typeface="Bookman Old Style" panose="02050604050505020204" pitchFamily="18" charset="0"/>
                <a:ea typeface="Times New Roman" panose="02020603050405020304" pitchFamily="18" charset="0"/>
              </a:rPr>
              <a:t> trading.</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This research project has not only contributed to the advancement and understanding of cryptocurrency markets in the digital era but also provided a valuable tool for stakeholders in the cryptocurrency domain. </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predictive model developed in this study can serve as a reliable guide for financial investors, aiding them in making informed decisions in the dynamic world of cryptocurrency trading.</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research’s findings underscore the potential of machine learning algorithms in forecasting Bitcoin prices and highlight the importance of continuous innovation in this rapidly evolving field.</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model’s ability to set upper and lower limits for price fluctuations is a novel approach that can aid investors in risk management and decision-making processes. This feature can mitigate the risk factor when the Bitcoin price exceeds the upper limit and prevent a sudden market crash when it exceeds the lower limit.</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4146963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12</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US" sz="4000" b="1" dirty="0">
                <a:solidFill>
                  <a:srgbClr val="FFC000"/>
                </a:solidFill>
                <a:latin typeface="Bookman Old Style" panose="02050604050505020204" pitchFamily="18" charset="0"/>
              </a:rPr>
              <a:t>F</a:t>
            </a:r>
            <a:r>
              <a:rPr lang="en-IN" sz="4000" b="1" dirty="0">
                <a:solidFill>
                  <a:srgbClr val="FFC000"/>
                </a:solidFill>
                <a:latin typeface="Bookman Old Style" panose="02050604050505020204" pitchFamily="18" charset="0"/>
              </a:rPr>
              <a:t>UTURE SCOPE</a:t>
            </a:r>
            <a:endParaRPr lang="en-IN" sz="4000" dirty="0">
              <a:latin typeface="Orbitron"/>
            </a:endParaRPr>
          </a:p>
        </p:txBody>
      </p:sp>
      <p:sp>
        <p:nvSpPr>
          <p:cNvPr id="5" name="TextBox 4">
            <a:extLst>
              <a:ext uri="{FF2B5EF4-FFF2-40B4-BE49-F238E27FC236}">
                <a16:creationId xmlns:a16="http://schemas.microsoft.com/office/drawing/2014/main" id="{7C1AD5C5-38F1-FD2F-7E84-37ACDEE36E46}"/>
              </a:ext>
            </a:extLst>
          </p:cNvPr>
          <p:cNvSpPr txBox="1"/>
          <p:nvPr/>
        </p:nvSpPr>
        <p:spPr>
          <a:xfrm>
            <a:off x="10024" y="995116"/>
            <a:ext cx="11580397" cy="5509200"/>
          </a:xfrm>
          <a:prstGeom prst="rect">
            <a:avLst/>
          </a:prstGeom>
          <a:noFill/>
        </p:spPr>
        <p:txBody>
          <a:bodyPr wrap="square">
            <a:spAutoFit/>
          </a:bodyPr>
          <a:lstStyle/>
          <a:p>
            <a:pPr marL="285750" indent="-285750" algn="just" defTabSz="914400">
              <a:buFont typeface="Arial" panose="020B0604020202020204" pitchFamily="34" charset="0"/>
              <a:buChar char="•"/>
              <a:defRPr/>
            </a:pPr>
            <a:r>
              <a:rPr lang="en-IN" b="0" dirty="0">
                <a:solidFill>
                  <a:schemeClr val="tx1"/>
                </a:solidFill>
                <a:latin typeface="Arial Black" panose="020B0A04020102020204" pitchFamily="34" charset="0"/>
              </a:rPr>
              <a:t>Broaden Cryptocurrency Coverage:</a:t>
            </a:r>
            <a:r>
              <a:rPr lang="en-US" dirty="0">
                <a:latin typeface="Arial Black" panose="020B0A04020102020204" pitchFamily="34" charset="0"/>
              </a:rPr>
              <a:t>  </a:t>
            </a:r>
          </a:p>
          <a:p>
            <a:pPr algn="just" defTabSz="914400">
              <a:defRPr/>
            </a:pPr>
            <a:r>
              <a:rPr lang="en-US" sz="1600" dirty="0">
                <a:latin typeface="Arial Black" panose="020B0A04020102020204" pitchFamily="34" charset="0"/>
              </a:rPr>
              <a:t>              </a:t>
            </a:r>
            <a:r>
              <a:rPr lang="en-US" dirty="0">
                <a:latin typeface="Bahnschrift Light" panose="020B0502040204020203" pitchFamily="34" charset="0"/>
              </a:rPr>
              <a:t>Extend the predictive model to include other cryptocurrencies such as Ethereum, Ripple, and Litecoin.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600" b="0" dirty="0">
              <a:solidFill>
                <a:schemeClr val="tx1"/>
              </a:solidFill>
              <a:latin typeface="Bookman Old Style" panose="02050604050505020204" pitchFamily="18" charset="0"/>
            </a:endParaRPr>
          </a:p>
          <a:p>
            <a:pPr marL="285750" indent="-285750" algn="just" defTabSz="914400">
              <a:buFont typeface="Arial" panose="020B0604020202020204" pitchFamily="34" charset="0"/>
              <a:buChar char="•"/>
              <a:defRPr/>
            </a:pPr>
            <a:r>
              <a:rPr lang="en-IN" b="0" dirty="0">
                <a:solidFill>
                  <a:schemeClr val="tx1"/>
                </a:solidFill>
                <a:latin typeface="Arial Black" panose="020B0A04020102020204" pitchFamily="34" charset="0"/>
              </a:rPr>
              <a:t>Real-Time Data Integration: </a:t>
            </a:r>
          </a:p>
          <a:p>
            <a:pPr algn="just" defTabSz="914400">
              <a:defRPr/>
            </a:pPr>
            <a:r>
              <a:rPr lang="en-IN" sz="1600" dirty="0">
                <a:latin typeface="Bookman Old Style" panose="02050604050505020204" pitchFamily="18" charset="0"/>
              </a:rPr>
              <a:t>              </a:t>
            </a:r>
            <a:r>
              <a:rPr lang="en-US" dirty="0">
                <a:latin typeface="Bahnschrift Light" panose="020B0502040204020203" pitchFamily="34" charset="0"/>
              </a:rPr>
              <a:t>Incorporate real-time data feeds for up-to-date and relevant predictions.</a:t>
            </a:r>
          </a:p>
          <a:p>
            <a:pPr algn="just" defTabSz="914400">
              <a:defRPr/>
            </a:pPr>
            <a:endParaRPr lang="en-US" b="0" dirty="0">
              <a:solidFill>
                <a:schemeClr val="tx1"/>
              </a:solidFill>
              <a:latin typeface="Arial Black" panose="020B0A04020102020204" pitchFamily="34" charset="0"/>
            </a:endParaRPr>
          </a:p>
          <a:p>
            <a:pPr marL="285750" indent="-285750" algn="just" defTabSz="914400">
              <a:buFont typeface="Arial" panose="020B0604020202020204" pitchFamily="34" charset="0"/>
              <a:buChar char="•"/>
              <a:defRPr/>
            </a:pPr>
            <a:r>
              <a:rPr lang="en-US" b="0" dirty="0">
                <a:solidFill>
                  <a:schemeClr val="tx1"/>
                </a:solidFill>
                <a:latin typeface="Arial Black" panose="020B0A04020102020204" pitchFamily="34" charset="0"/>
              </a:rPr>
              <a:t>Analyze Impact of Global Events</a:t>
            </a:r>
            <a:r>
              <a:rPr lang="en-IN" dirty="0">
                <a:latin typeface="Arial Black" panose="020B0A04020102020204" pitchFamily="34" charset="0"/>
              </a:rPr>
              <a:t>:</a:t>
            </a:r>
          </a:p>
          <a:p>
            <a:pPr algn="just" defTabSz="914400">
              <a:defRPr/>
            </a:pPr>
            <a:r>
              <a:rPr lang="en-IN" sz="1600" b="0" dirty="0">
                <a:solidFill>
                  <a:schemeClr val="tx1"/>
                </a:solidFill>
                <a:latin typeface="Bookman Old Style" panose="02050604050505020204" pitchFamily="18" charset="0"/>
              </a:rPr>
              <a:t>              </a:t>
            </a:r>
            <a:r>
              <a:rPr lang="en-US" sz="1600" dirty="0">
                <a:latin typeface="Bahnschrift Light" panose="020B0502040204020203" pitchFamily="34" charset="0"/>
              </a:rPr>
              <a:t>Examine global economic indicators and use Natural Language Processing (NLP) for news and sentiment analysis.</a:t>
            </a:r>
          </a:p>
          <a:p>
            <a:pPr algn="just" defTabSz="914400">
              <a:defRPr/>
            </a:pPr>
            <a:endParaRPr lang="en-US" dirty="0">
              <a:latin typeface="Arial Black" panose="020B0A04020102020204" pitchFamily="34" charset="0"/>
            </a:endParaRPr>
          </a:p>
          <a:p>
            <a:pPr marL="285750" indent="-285750" algn="just" defTabSz="914400">
              <a:buFont typeface="Arial" panose="020B0604020202020204" pitchFamily="34" charset="0"/>
              <a:buChar char="•"/>
              <a:defRPr/>
            </a:pPr>
            <a:r>
              <a:rPr lang="en-US" b="0" dirty="0">
                <a:solidFill>
                  <a:schemeClr val="tx1"/>
                </a:solidFill>
                <a:latin typeface="Arial Black" panose="020B0A04020102020204" pitchFamily="34" charset="0"/>
              </a:rPr>
              <a:t>Incorporate Advanced Machine Learning Techniques:</a:t>
            </a:r>
            <a:endParaRPr lang="en-IN" b="0" dirty="0">
              <a:solidFill>
                <a:schemeClr val="tx1"/>
              </a:solidFill>
              <a:latin typeface="Arial Black" panose="020B0A04020102020204" pitchFamily="34" charset="0"/>
            </a:endParaRPr>
          </a:p>
          <a:p>
            <a:pPr algn="just" defTabSz="914400">
              <a:defRPr/>
            </a:pPr>
            <a:r>
              <a:rPr lang="en-US" sz="1600" dirty="0">
                <a:latin typeface="Bahnschrift Light" panose="020B0502040204020203" pitchFamily="34" charset="0"/>
              </a:rPr>
              <a:t>                 </a:t>
            </a:r>
            <a:r>
              <a:rPr lang="en-US" sz="1600" dirty="0"/>
              <a:t>Integrate sophisticated algorithms like deep learning models, ensemble methods, and reinforcement learning.</a:t>
            </a:r>
          </a:p>
          <a:p>
            <a:pPr marL="285750" indent="-285750" defTabSz="914400">
              <a:buFont typeface="Arial" panose="020B0604020202020204" pitchFamily="34" charset="0"/>
              <a:buChar char="•"/>
              <a:defRPr/>
            </a:pPr>
            <a:endParaRPr lang="en-US" sz="1600" dirty="0">
              <a:latin typeface="Bahnschrift Light" panose="020B0502040204020203" pitchFamily="34" charset="0"/>
            </a:endParaRPr>
          </a:p>
          <a:p>
            <a:pPr marL="285750" indent="-285750" defTabSz="914400">
              <a:buFont typeface="Arial" panose="020B0604020202020204" pitchFamily="34" charset="0"/>
              <a:buChar char="•"/>
              <a:defRPr/>
            </a:pPr>
            <a:r>
              <a:rPr lang="en-IN" dirty="0">
                <a:latin typeface="Arial Black" panose="020B0A04020102020204" pitchFamily="34" charset="0"/>
              </a:rPr>
              <a:t>Develop User-Friendly Applications</a:t>
            </a:r>
            <a:r>
              <a:rPr lang="en-US" dirty="0">
                <a:latin typeface="Arial Black" panose="020B0A04020102020204" pitchFamily="34" charset="0"/>
              </a:rPr>
              <a:t>:</a:t>
            </a:r>
            <a:endParaRPr lang="en-IN" dirty="0">
              <a:latin typeface="Arial Black" panose="020B0A04020102020204" pitchFamily="34" charset="0"/>
            </a:endParaRPr>
          </a:p>
          <a:p>
            <a:pPr defTabSz="914400">
              <a:defRPr/>
            </a:pPr>
            <a:r>
              <a:rPr lang="en-IN" dirty="0">
                <a:latin typeface="Arial Black" panose="020B0A04020102020204" pitchFamily="34" charset="0"/>
              </a:rPr>
              <a:t>            </a:t>
            </a:r>
            <a:r>
              <a:rPr lang="en-US" sz="1600" dirty="0">
                <a:latin typeface="Bahnschrift Light" panose="020B0502040204020203" pitchFamily="34" charset="0"/>
              </a:rPr>
              <a:t>Create accessible platforms with intuitive interfaces for novice and experienced investors.</a:t>
            </a:r>
          </a:p>
          <a:p>
            <a:pPr defTabSz="914400">
              <a:defRPr/>
            </a:pPr>
            <a:endParaRPr lang="en-US" dirty="0">
              <a:latin typeface="Arial Black" panose="020B0A04020102020204" pitchFamily="34" charset="0"/>
            </a:endParaRPr>
          </a:p>
          <a:p>
            <a:pPr marL="285750" indent="-285750" defTabSz="914400">
              <a:buFont typeface="Arial" panose="020B0604020202020204" pitchFamily="34" charset="0"/>
              <a:buChar char="•"/>
              <a:defRPr/>
            </a:pPr>
            <a:r>
              <a:rPr lang="en-IN" sz="1800" b="0" dirty="0">
                <a:solidFill>
                  <a:schemeClr val="tx1"/>
                </a:solidFill>
                <a:latin typeface="Arial Black" panose="020B0A04020102020204" pitchFamily="34" charset="0"/>
              </a:rPr>
              <a:t>Enhance Educational Resources:</a:t>
            </a:r>
          </a:p>
          <a:p>
            <a:pPr defTabSz="914400">
              <a:defRPr/>
            </a:pPr>
            <a:r>
              <a:rPr lang="en-IN" sz="1600" dirty="0">
                <a:latin typeface="Bahnschrift Light" panose="020B0502040204020203" pitchFamily="34" charset="0"/>
              </a:rPr>
              <a:t>                 </a:t>
            </a:r>
            <a:r>
              <a:rPr lang="en-US" sz="1600" dirty="0">
                <a:latin typeface="Bahnschrift Light" panose="020B0502040204020203" pitchFamily="34" charset="0"/>
              </a:rPr>
              <a:t>Develop content to educate users on using prediction tools and make informed decisions</a:t>
            </a:r>
            <a:r>
              <a:rPr lang="en-US" b="0" i="0" dirty="0">
                <a:solidFill>
                  <a:srgbClr val="ECECEC"/>
                </a:solidFill>
                <a:effectLst/>
                <a:highlight>
                  <a:srgbClr val="212121"/>
                </a:highlight>
                <a:latin typeface="ui-sans-serif"/>
              </a:rPr>
              <a:t>.</a:t>
            </a:r>
          </a:p>
          <a:p>
            <a:pPr defTabSz="914400">
              <a:defRPr/>
            </a:pPr>
            <a:endParaRPr lang="en-IN" sz="1800" b="0" dirty="0">
              <a:solidFill>
                <a:schemeClr val="tx1"/>
              </a:solidFill>
              <a:latin typeface="Arial Black" panose="020B0A04020102020204" pitchFamily="34" charset="0"/>
            </a:endParaRPr>
          </a:p>
          <a:p>
            <a:pPr marL="285750" indent="-285750" defTabSz="914400">
              <a:buFont typeface="Arial" panose="020B0604020202020204" pitchFamily="34" charset="0"/>
              <a:buChar char="•"/>
              <a:defRPr/>
            </a:pPr>
            <a:r>
              <a:rPr lang="en-IN" sz="1800" b="0" dirty="0">
                <a:solidFill>
                  <a:schemeClr val="tx1"/>
                </a:solidFill>
                <a:latin typeface="Arial Black" panose="020B0A04020102020204" pitchFamily="34" charset="0"/>
              </a:rPr>
              <a:t>Community Engagement:</a:t>
            </a:r>
          </a:p>
          <a:p>
            <a:pPr defTabSz="914400">
              <a:defRPr/>
            </a:pPr>
            <a:r>
              <a:rPr lang="en-US" dirty="0">
                <a:latin typeface="Bahnschrift Light" panose="020B0502040204020203" pitchFamily="34" charset="0"/>
              </a:rPr>
              <a:t>                </a:t>
            </a:r>
            <a:r>
              <a:rPr lang="en-US" sz="1600" dirty="0">
                <a:latin typeface="Bahnschrift Light" panose="020B0502040204020203" pitchFamily="34" charset="0"/>
              </a:rPr>
              <a:t>Establish a forum for users to share insights, feedback, and collaborate on improvements.</a:t>
            </a:r>
            <a:endParaRPr lang="en-US" sz="1600" b="0" i="0" dirty="0">
              <a:solidFill>
                <a:srgbClr val="ECECEC"/>
              </a:solidFill>
              <a:effectLst/>
              <a:highlight>
                <a:srgbClr val="212121"/>
              </a:highlight>
              <a:latin typeface="Bahnschrift Light" panose="020B0502040204020203" pitchFamily="34" charset="0"/>
            </a:endParaRPr>
          </a:p>
        </p:txBody>
      </p:sp>
    </p:spTree>
    <p:extLst>
      <p:ext uri="{BB962C8B-B14F-4D97-AF65-F5344CB8AC3E}">
        <p14:creationId xmlns:p14="http://schemas.microsoft.com/office/powerpoint/2010/main" val="386952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Free Thank You Slide - SlideBazaar">
            <a:extLst>
              <a:ext uri="{FF2B5EF4-FFF2-40B4-BE49-F238E27FC236}">
                <a16:creationId xmlns:a16="http://schemas.microsoft.com/office/drawing/2014/main" id="{DEE1F3CF-4919-6B7A-6996-E35BF6CFC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892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7972"/>
              <a:gd name="adj2" fmla="val 35466"/>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01</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INTRODUCTION</a:t>
            </a:r>
          </a:p>
        </p:txBody>
      </p:sp>
      <p:sp>
        <p:nvSpPr>
          <p:cNvPr id="3" name="TextBox 2">
            <a:extLst>
              <a:ext uri="{FF2B5EF4-FFF2-40B4-BE49-F238E27FC236}">
                <a16:creationId xmlns:a16="http://schemas.microsoft.com/office/drawing/2014/main" id="{C192E7B1-8284-E881-593D-7ACA554BFB70}"/>
              </a:ext>
            </a:extLst>
          </p:cNvPr>
          <p:cNvSpPr txBox="1"/>
          <p:nvPr/>
        </p:nvSpPr>
        <p:spPr>
          <a:xfrm>
            <a:off x="0" y="707886"/>
            <a:ext cx="8582526" cy="6186309"/>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Arial Black" panose="020B0A04020102020204" pitchFamily="34" charset="0"/>
              </a:rPr>
              <a:t>Cryptocurrency Emergence:</a:t>
            </a:r>
          </a:p>
          <a:p>
            <a:pPr marL="742950" lvl="1" indent="-285750" algn="just">
              <a:buFont typeface="Arial" panose="020B0604020202020204" pitchFamily="34" charset="0"/>
              <a:buChar char="•"/>
            </a:pPr>
            <a:r>
              <a:rPr lang="en-US" sz="1600" dirty="0">
                <a:latin typeface="Bahnschrift Light" panose="020B0502040204020203" pitchFamily="34" charset="0"/>
              </a:rPr>
              <a:t>Digital or virtual currency utilizing cryptography for security.</a:t>
            </a:r>
          </a:p>
          <a:p>
            <a:pPr marL="742950" lvl="1" indent="-285750" algn="just">
              <a:buFont typeface="Arial" panose="020B0604020202020204" pitchFamily="34" charset="0"/>
              <a:buChar char="•"/>
            </a:pPr>
            <a:r>
              <a:rPr lang="en-US" sz="1600" dirty="0">
                <a:latin typeface="Bahnschrift Light" panose="020B0502040204020203" pitchFamily="34" charset="0"/>
              </a:rPr>
              <a:t>Operates on decentralized networks, immune to central authority control.</a:t>
            </a:r>
          </a:p>
          <a:p>
            <a:pPr marL="742950" lvl="1" indent="-285750" algn="just">
              <a:buFont typeface="+mj-lt"/>
              <a:buAutoNum type="arabicPeriod"/>
            </a:pPr>
            <a:endParaRPr lang="en-US" sz="1600" dirty="0">
              <a:latin typeface="Bahnschrift Light" panose="020B0502040204020203" pitchFamily="34" charset="0"/>
            </a:endParaRPr>
          </a:p>
          <a:p>
            <a:pPr marL="285750" indent="-285750" algn="just">
              <a:buFont typeface="Wingdings" panose="05000000000000000000" pitchFamily="2" charset="2"/>
              <a:buChar char="v"/>
            </a:pPr>
            <a:r>
              <a:rPr lang="en-US" dirty="0">
                <a:latin typeface="Arial Black" panose="020B0A04020102020204" pitchFamily="34" charset="0"/>
              </a:rPr>
              <a:t>Bitcoin's Prominence:</a:t>
            </a:r>
          </a:p>
          <a:p>
            <a:pPr marL="742950" lvl="1" indent="-285750" algn="just">
              <a:buFont typeface="Arial" panose="020B0604020202020204" pitchFamily="34" charset="0"/>
              <a:buChar char="•"/>
            </a:pPr>
            <a:r>
              <a:rPr lang="en-US" sz="1600" dirty="0">
                <a:latin typeface="Bahnschrift Light" panose="020B0502040204020203" pitchFamily="34" charset="0"/>
              </a:rPr>
              <a:t>Pioneer in cryptocurrency with significant market capitalization and trading volume.</a:t>
            </a:r>
          </a:p>
          <a:p>
            <a:pPr marL="742950" lvl="1" indent="-285750" algn="just">
              <a:buFont typeface="Arial" panose="020B0604020202020204" pitchFamily="34" charset="0"/>
              <a:buChar char="•"/>
            </a:pPr>
            <a:r>
              <a:rPr lang="en-US" sz="1600" dirty="0">
                <a:latin typeface="Bahnschrift Light" panose="020B0502040204020203" pitchFamily="34" charset="0"/>
              </a:rPr>
              <a:t>Notable for its volatility, offering both challenges and opportunities for investors.</a:t>
            </a:r>
          </a:p>
          <a:p>
            <a:pPr marL="742950" lvl="1" indent="-285750" algn="just">
              <a:buFont typeface="+mj-lt"/>
              <a:buAutoNum type="arabicPeriod"/>
            </a:pPr>
            <a:endParaRPr lang="en-US" sz="1600" dirty="0">
              <a:latin typeface="Bahnschrift Light" panose="020B0502040204020203" pitchFamily="34" charset="0"/>
            </a:endParaRPr>
          </a:p>
          <a:p>
            <a:pPr marL="285750" indent="-285750" algn="just">
              <a:buFont typeface="Wingdings" panose="05000000000000000000" pitchFamily="2" charset="2"/>
              <a:buChar char="v"/>
            </a:pPr>
            <a:r>
              <a:rPr lang="en-US" dirty="0">
                <a:latin typeface="Arial Black" panose="020B0A04020102020204" pitchFamily="34" charset="0"/>
              </a:rPr>
              <a:t>Research Focus:</a:t>
            </a:r>
          </a:p>
          <a:p>
            <a:pPr marL="742950" lvl="1" indent="-285750" algn="just">
              <a:buFont typeface="Arial" panose="020B0604020202020204" pitchFamily="34" charset="0"/>
              <a:buChar char="•"/>
            </a:pPr>
            <a:r>
              <a:rPr lang="en-US" sz="1600" dirty="0">
                <a:latin typeface="Bahnschrift Light" panose="020B0502040204020203" pitchFamily="34" charset="0"/>
              </a:rPr>
              <a:t>Forecasting Bitcoin prices using advanced machine learning algorithms: </a:t>
            </a:r>
          </a:p>
          <a:p>
            <a:pPr lvl="1" algn="just"/>
            <a:r>
              <a:rPr lang="en-US" sz="1600" dirty="0">
                <a:latin typeface="Bahnschrift Light" panose="020B0502040204020203" pitchFamily="34" charset="0"/>
              </a:rPr>
              <a:t>       LSTM, ARIMAX, XGBOOST &amp; Facebook Prophet.</a:t>
            </a:r>
          </a:p>
          <a:p>
            <a:pPr marL="742950" lvl="1" indent="-285750" algn="just">
              <a:buFont typeface="+mj-lt"/>
              <a:buAutoNum type="arabicPeriod"/>
            </a:pPr>
            <a:endParaRPr lang="en-US" sz="1600" dirty="0">
              <a:latin typeface="Bahnschrift Light" panose="020B0502040204020203" pitchFamily="34" charset="0"/>
            </a:endParaRPr>
          </a:p>
          <a:p>
            <a:pPr marL="285750" indent="-285750" algn="just">
              <a:buFont typeface="Wingdings" panose="05000000000000000000" pitchFamily="2" charset="2"/>
              <a:buChar char="v"/>
            </a:pPr>
            <a:r>
              <a:rPr lang="en-US" dirty="0">
                <a:latin typeface="Arial Black" panose="020B0A04020102020204" pitchFamily="34" charset="0"/>
              </a:rPr>
              <a:t>Importance of Prediction Models:</a:t>
            </a:r>
          </a:p>
          <a:p>
            <a:pPr marL="742950" lvl="1" indent="-285750" algn="just">
              <a:buFont typeface="Arial" panose="020B0604020202020204" pitchFamily="34" charset="0"/>
              <a:buChar char="•"/>
            </a:pPr>
            <a:r>
              <a:rPr lang="en-US" sz="1600" dirty="0">
                <a:latin typeface="Bahnschrift Light" panose="020B0502040204020203" pitchFamily="34" charset="0"/>
              </a:rPr>
              <a:t>Accurate predictions can lead to better investment strategies.</a:t>
            </a:r>
          </a:p>
          <a:p>
            <a:pPr marL="742950" lvl="1" indent="-285750" algn="just">
              <a:buFont typeface="Arial" panose="020B0604020202020204" pitchFamily="34" charset="0"/>
              <a:buChar char="•"/>
            </a:pPr>
            <a:r>
              <a:rPr lang="en-US" sz="1600" dirty="0">
                <a:latin typeface="Bahnschrift Light" panose="020B0502040204020203" pitchFamily="34" charset="0"/>
              </a:rPr>
              <a:t>Helps in understanding market dynamics and potential future trends.</a:t>
            </a:r>
          </a:p>
          <a:p>
            <a:pPr marL="742950" lvl="1" indent="-285750" algn="just">
              <a:buFont typeface="+mj-lt"/>
              <a:buAutoNum type="arabicPeriod"/>
            </a:pPr>
            <a:endParaRPr lang="en-US" sz="1600" dirty="0">
              <a:latin typeface="Bahnschrift Light" panose="020B0502040204020203" pitchFamily="34" charset="0"/>
            </a:endParaRPr>
          </a:p>
          <a:p>
            <a:pPr marL="285750" indent="-285750" algn="just">
              <a:buFont typeface="Wingdings" panose="05000000000000000000" pitchFamily="2" charset="2"/>
              <a:buChar char="v"/>
            </a:pPr>
            <a:r>
              <a:rPr lang="en-US" dirty="0">
                <a:latin typeface="Arial Black" panose="020B0A04020102020204" pitchFamily="34" charset="0"/>
              </a:rPr>
              <a:t>Innovative Approach:</a:t>
            </a:r>
          </a:p>
          <a:p>
            <a:pPr marL="742950" lvl="1" indent="-285750" algn="just">
              <a:buFont typeface="Arial" panose="020B0604020202020204" pitchFamily="34" charset="0"/>
              <a:buChar char="•"/>
            </a:pPr>
            <a:r>
              <a:rPr lang="en-US" sz="1600" dirty="0">
                <a:latin typeface="Bahnschrift Light" panose="020B0502040204020203" pitchFamily="34" charset="0"/>
              </a:rPr>
              <a:t>Combines historical data with sophisticated machine learning techniques.</a:t>
            </a:r>
          </a:p>
          <a:p>
            <a:pPr marL="742950" lvl="1" indent="-285750" algn="just">
              <a:buFont typeface="Arial" panose="020B0604020202020204" pitchFamily="34" charset="0"/>
              <a:buChar char="•"/>
            </a:pPr>
            <a:r>
              <a:rPr lang="en-US" sz="1600" dirty="0">
                <a:latin typeface="Bahnschrift Light" panose="020B0502040204020203" pitchFamily="34" charset="0"/>
              </a:rPr>
              <a:t>Utilizes real-time data integration for up-to-date predictions.</a:t>
            </a:r>
          </a:p>
          <a:p>
            <a:pPr marL="742950" lvl="1" indent="-285750" algn="just">
              <a:buFont typeface="Arial" panose="020B0604020202020204" pitchFamily="34" charset="0"/>
              <a:buChar char="•"/>
            </a:pPr>
            <a:endParaRPr lang="en-US" sz="1600" dirty="0">
              <a:latin typeface="Bahnschrift Light" panose="020B0502040204020203" pitchFamily="34" charset="0"/>
            </a:endParaRPr>
          </a:p>
          <a:p>
            <a:pPr marL="285750" indent="-285750" algn="just">
              <a:buFont typeface="Wingdings" panose="05000000000000000000" pitchFamily="2" charset="2"/>
              <a:buChar char="v"/>
            </a:pPr>
            <a:r>
              <a:rPr lang="en-US" dirty="0">
                <a:latin typeface="Arial Black" panose="020B0A04020102020204" pitchFamily="34" charset="0"/>
              </a:rPr>
              <a:t>Potential Impact:</a:t>
            </a:r>
          </a:p>
          <a:p>
            <a:pPr marL="742950" lvl="1" indent="-285750" algn="just">
              <a:buFont typeface="Arial" panose="020B0604020202020204" pitchFamily="34" charset="0"/>
              <a:buChar char="•"/>
            </a:pPr>
            <a:r>
              <a:rPr lang="en-US" sz="1600" dirty="0">
                <a:latin typeface="Bahnschrift Light" panose="020B0502040204020203" pitchFamily="34" charset="0"/>
              </a:rPr>
              <a:t>Provides a tool for investors to make informed decisions.</a:t>
            </a:r>
          </a:p>
          <a:p>
            <a:pPr marL="742950" lvl="1" indent="-285750" algn="just">
              <a:buFont typeface="Arial" panose="020B0604020202020204" pitchFamily="34" charset="0"/>
              <a:buChar char="•"/>
            </a:pPr>
            <a:r>
              <a:rPr lang="en-US" sz="1600" dirty="0">
                <a:latin typeface="Bahnschrift Light" panose="020B0502040204020203" pitchFamily="34" charset="0"/>
              </a:rPr>
              <a:t>Enhances financial planning and portfolio management.</a:t>
            </a:r>
          </a:p>
          <a:p>
            <a:pPr marL="742950" lvl="1" indent="-285750" algn="just">
              <a:buFont typeface="Arial" panose="020B0604020202020204" pitchFamily="34" charset="0"/>
              <a:buChar char="•"/>
            </a:pPr>
            <a:r>
              <a:rPr lang="en-US" sz="1600" dirty="0">
                <a:latin typeface="Bahnschrift Light" panose="020B0502040204020203" pitchFamily="34" charset="0"/>
              </a:rPr>
              <a:t>Contributes to the growing field of financial technology (FinTech).</a:t>
            </a:r>
          </a:p>
        </p:txBody>
      </p:sp>
      <p:pic>
        <p:nvPicPr>
          <p:cNvPr id="5124" name="Picture 4" descr="Bitcoin is gunning for a record and no one is talking about it - The  Economic Times">
            <a:extLst>
              <a:ext uri="{FF2B5EF4-FFF2-40B4-BE49-F238E27FC236}">
                <a16:creationId xmlns:a16="http://schemas.microsoft.com/office/drawing/2014/main" id="{355139D5-C51F-A362-612A-4839A2B0C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2524" y="745958"/>
            <a:ext cx="3609470" cy="196515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10 Best Cryptocurrencies To Buy In May 2024 – Forbes Advisor INDIA">
            <a:extLst>
              <a:ext uri="{FF2B5EF4-FFF2-40B4-BE49-F238E27FC236}">
                <a16:creationId xmlns:a16="http://schemas.microsoft.com/office/drawing/2014/main" id="{A6D23ADD-325E-C5EB-0450-37B3E01FC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524" y="2711116"/>
            <a:ext cx="3609467" cy="21015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Popular Types of Cryptocurrency and How They Work | N26">
            <a:extLst>
              <a:ext uri="{FF2B5EF4-FFF2-40B4-BE49-F238E27FC236}">
                <a16:creationId xmlns:a16="http://schemas.microsoft.com/office/drawing/2014/main" id="{C58F5D31-7122-E3FE-E514-5CA2EF26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2524" y="4812631"/>
            <a:ext cx="3609476" cy="204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10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02</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PROBLEM OBJECTIVE</a:t>
            </a:r>
          </a:p>
        </p:txBody>
      </p:sp>
      <p:grpSp>
        <p:nvGrpSpPr>
          <p:cNvPr id="3" name="Google Shape;1301;p69">
            <a:extLst>
              <a:ext uri="{FF2B5EF4-FFF2-40B4-BE49-F238E27FC236}">
                <a16:creationId xmlns:a16="http://schemas.microsoft.com/office/drawing/2014/main" id="{4C08E69B-12C7-10A2-A419-365B6A0E9B88}"/>
              </a:ext>
            </a:extLst>
          </p:cNvPr>
          <p:cNvGrpSpPr/>
          <p:nvPr/>
        </p:nvGrpSpPr>
        <p:grpSpPr>
          <a:xfrm>
            <a:off x="534736" y="2269741"/>
            <a:ext cx="3918216" cy="2431837"/>
            <a:chOff x="719988" y="1067394"/>
            <a:chExt cx="3010812" cy="1823878"/>
          </a:xfrm>
        </p:grpSpPr>
        <p:sp>
          <p:nvSpPr>
            <p:cNvPr id="5" name="Google Shape;1302;p69">
              <a:extLst>
                <a:ext uri="{FF2B5EF4-FFF2-40B4-BE49-F238E27FC236}">
                  <a16:creationId xmlns:a16="http://schemas.microsoft.com/office/drawing/2014/main" id="{C327C806-F92E-60B4-D74C-87606DC6BF41}"/>
                </a:ext>
              </a:extLst>
            </p:cNvPr>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121900" tIns="121900" rIns="121900" bIns="121900" anchor="ctr" anchorCtr="0">
              <a:noAutofit/>
            </a:bodyPr>
            <a:lstStyle/>
            <a:p>
              <a:endParaRPr sz="2400" dirty="0"/>
            </a:p>
          </p:txBody>
        </p:sp>
        <p:sp>
          <p:nvSpPr>
            <p:cNvPr id="6" name="Google Shape;1303;p69">
              <a:extLst>
                <a:ext uri="{FF2B5EF4-FFF2-40B4-BE49-F238E27FC236}">
                  <a16:creationId xmlns:a16="http://schemas.microsoft.com/office/drawing/2014/main" id="{DCA4CC22-9087-5664-0C0B-2393AFEC44C8}"/>
                </a:ext>
              </a:extLst>
            </p:cNvPr>
            <p:cNvSpPr/>
            <p:nvPr/>
          </p:nvSpPr>
          <p:spPr>
            <a:xfrm>
              <a:off x="719988" y="1067394"/>
              <a:ext cx="3010800" cy="484879"/>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121900" tIns="121900" rIns="121900" bIns="121900" anchor="ctr" anchorCtr="0">
              <a:noAutofit/>
            </a:bodyPr>
            <a:lstStyle/>
            <a:p>
              <a:endParaRPr sz="2400" dirty="0"/>
            </a:p>
          </p:txBody>
        </p:sp>
        <p:grpSp>
          <p:nvGrpSpPr>
            <p:cNvPr id="8" name="Google Shape;1304;p69">
              <a:extLst>
                <a:ext uri="{FF2B5EF4-FFF2-40B4-BE49-F238E27FC236}">
                  <a16:creationId xmlns:a16="http://schemas.microsoft.com/office/drawing/2014/main" id="{786FFF57-D88F-22C7-240A-84F0216A11A7}"/>
                </a:ext>
              </a:extLst>
            </p:cNvPr>
            <p:cNvGrpSpPr/>
            <p:nvPr/>
          </p:nvGrpSpPr>
          <p:grpSpPr>
            <a:xfrm rot="10800000" flipH="1">
              <a:off x="881412" y="1244995"/>
              <a:ext cx="429322" cy="93999"/>
              <a:chOff x="5840230" y="744468"/>
              <a:chExt cx="431653" cy="94500"/>
            </a:xfrm>
          </p:grpSpPr>
          <p:sp>
            <p:nvSpPr>
              <p:cNvPr id="9" name="Google Shape;1305;p69">
                <a:extLst>
                  <a:ext uri="{FF2B5EF4-FFF2-40B4-BE49-F238E27FC236}">
                    <a16:creationId xmlns:a16="http://schemas.microsoft.com/office/drawing/2014/main" id="{A7C33D21-6B9F-30AB-6A59-A95E4AAA4831}"/>
                  </a:ext>
                </a:extLst>
              </p:cNvPr>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dirty="0"/>
              </a:p>
            </p:txBody>
          </p:sp>
          <p:sp>
            <p:nvSpPr>
              <p:cNvPr id="10" name="Google Shape;1306;p69">
                <a:extLst>
                  <a:ext uri="{FF2B5EF4-FFF2-40B4-BE49-F238E27FC236}">
                    <a16:creationId xmlns:a16="http://schemas.microsoft.com/office/drawing/2014/main" id="{2F7350D2-5E53-C07E-1F40-BAF8FFB1D360}"/>
                  </a:ext>
                </a:extLst>
              </p:cNvPr>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dirty="0"/>
              </a:p>
            </p:txBody>
          </p:sp>
          <p:sp>
            <p:nvSpPr>
              <p:cNvPr id="11" name="Google Shape;1307;p69">
                <a:extLst>
                  <a:ext uri="{FF2B5EF4-FFF2-40B4-BE49-F238E27FC236}">
                    <a16:creationId xmlns:a16="http://schemas.microsoft.com/office/drawing/2014/main" id="{4F3D199B-23F7-76CD-2900-E805322C02A7}"/>
                  </a:ext>
                </a:extLst>
              </p:cNvPr>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dirty="0"/>
              </a:p>
            </p:txBody>
          </p:sp>
        </p:grpSp>
      </p:grpSp>
      <p:sp>
        <p:nvSpPr>
          <p:cNvPr id="18" name="TextBox 17">
            <a:extLst>
              <a:ext uri="{FF2B5EF4-FFF2-40B4-BE49-F238E27FC236}">
                <a16:creationId xmlns:a16="http://schemas.microsoft.com/office/drawing/2014/main" id="{CB734E32-9C6C-3020-FE4B-251707D60078}"/>
              </a:ext>
            </a:extLst>
          </p:cNvPr>
          <p:cNvSpPr txBox="1"/>
          <p:nvPr/>
        </p:nvSpPr>
        <p:spPr>
          <a:xfrm>
            <a:off x="1180761" y="3485660"/>
            <a:ext cx="3015879" cy="523220"/>
          </a:xfrm>
          <a:prstGeom prst="rect">
            <a:avLst/>
          </a:prstGeom>
          <a:noFill/>
        </p:spPr>
        <p:txBody>
          <a:bodyPr wrap="square">
            <a:spAutoFit/>
          </a:bodyPr>
          <a:lstStyle/>
          <a:p>
            <a:r>
              <a:rPr lang="en-US" sz="2800" b="1" dirty="0">
                <a:solidFill>
                  <a:schemeClr val="bg1"/>
                </a:solidFill>
                <a:effectLst/>
                <a:latin typeface="Bookman Old Style" panose="02050604050505020204" pitchFamily="18" charset="0"/>
              </a:rPr>
              <a:t>O</a:t>
            </a:r>
            <a:r>
              <a:rPr lang="en-IN" sz="2800" b="1" dirty="0">
                <a:solidFill>
                  <a:schemeClr val="bg1"/>
                </a:solidFill>
                <a:effectLst/>
                <a:latin typeface="Bookman Old Style" panose="02050604050505020204" pitchFamily="18" charset="0"/>
              </a:rPr>
              <a:t>BJECTIVE</a:t>
            </a:r>
          </a:p>
        </p:txBody>
      </p:sp>
      <p:sp>
        <p:nvSpPr>
          <p:cNvPr id="19" name="Google Shape;1358;p70">
            <a:extLst>
              <a:ext uri="{FF2B5EF4-FFF2-40B4-BE49-F238E27FC236}">
                <a16:creationId xmlns:a16="http://schemas.microsoft.com/office/drawing/2014/main" id="{BD545BC0-9345-D5E3-1D34-B29B7AA354AD}"/>
              </a:ext>
            </a:extLst>
          </p:cNvPr>
          <p:cNvSpPr/>
          <p:nvPr/>
        </p:nvSpPr>
        <p:spPr>
          <a:xfrm>
            <a:off x="5156647" y="1604657"/>
            <a:ext cx="5854147" cy="4074248"/>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171442" indent="-171442" algn="just">
              <a:lnSpc>
                <a:spcPct val="150000"/>
              </a:lnSpc>
              <a:buFont typeface="Wingdings" panose="05000000000000000000" pitchFamily="2" charset="2"/>
              <a:buChar char="v"/>
            </a:pPr>
            <a:r>
              <a:rPr lang="en-IN" b="1" dirty="0">
                <a:solidFill>
                  <a:schemeClr val="bg1"/>
                </a:solidFill>
                <a:latin typeface="Bookman Old Style" panose="02050604050505020204" pitchFamily="18" charset="0"/>
              </a:rPr>
              <a:t>To propose a Machine Learning based model for day-to-day price prediction of bitcoin using  historical data.</a:t>
            </a:r>
          </a:p>
          <a:p>
            <a:pPr marL="171442" indent="-171442" algn="just">
              <a:lnSpc>
                <a:spcPct val="150000"/>
              </a:lnSpc>
              <a:buFont typeface="Wingdings" panose="05000000000000000000" pitchFamily="2" charset="2"/>
              <a:buChar char="v"/>
            </a:pPr>
            <a:endParaRPr lang="en-IN" b="1" dirty="0">
              <a:solidFill>
                <a:schemeClr val="bg1"/>
              </a:solidFill>
              <a:latin typeface="Bookman Old Style" panose="02050604050505020204" pitchFamily="18" charset="0"/>
            </a:endParaRPr>
          </a:p>
          <a:p>
            <a:pPr marL="171442" indent="-171442" algn="just">
              <a:lnSpc>
                <a:spcPct val="150000"/>
              </a:lnSpc>
              <a:buFont typeface="Wingdings" panose="05000000000000000000" pitchFamily="2" charset="2"/>
              <a:buChar char="v"/>
            </a:pPr>
            <a:r>
              <a:rPr lang="en-IN" b="1" dirty="0">
                <a:solidFill>
                  <a:schemeClr val="bg1"/>
                </a:solidFill>
                <a:latin typeface="Bookman Old Style" panose="02050604050505020204" pitchFamily="18" charset="0"/>
              </a:rPr>
              <a:t>To predict the forecast price of bitcoin for investors and common people with upper and lower limit price limit so the risk of loss will be reduced. </a:t>
            </a:r>
          </a:p>
          <a:p>
            <a:pPr marL="285750" indent="-285750">
              <a:buFont typeface="Wingdings" panose="05000000000000000000" pitchFamily="2" charset="2"/>
              <a:buChar char="v"/>
            </a:pPr>
            <a:endParaRPr lang="en-IN" dirty="0">
              <a:solidFill>
                <a:schemeClr val="bg1"/>
              </a:solidFill>
              <a:latin typeface="Bahnschrift Light" panose="020B0502040204020203" pitchFamily="34" charset="0"/>
            </a:endParaRPr>
          </a:p>
          <a:p>
            <a:endParaRPr dirty="0">
              <a:solidFill>
                <a:schemeClr val="bg1"/>
              </a:solidFill>
              <a:latin typeface="Bahnschrift Light" panose="020B0502040204020203" pitchFamily="34" charset="0"/>
            </a:endParaRPr>
          </a:p>
        </p:txBody>
      </p:sp>
      <p:sp>
        <p:nvSpPr>
          <p:cNvPr id="20" name="Google Shape;1360;p70">
            <a:extLst>
              <a:ext uri="{FF2B5EF4-FFF2-40B4-BE49-F238E27FC236}">
                <a16:creationId xmlns:a16="http://schemas.microsoft.com/office/drawing/2014/main" id="{A56C2AD7-F8D0-8C4A-4C74-3BC7FEDB2EA5}"/>
              </a:ext>
            </a:extLst>
          </p:cNvPr>
          <p:cNvSpPr/>
          <p:nvPr/>
        </p:nvSpPr>
        <p:spPr>
          <a:xfrm>
            <a:off x="5156647" y="1253734"/>
            <a:ext cx="5854147" cy="266797"/>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endParaRPr dirty="0"/>
          </a:p>
        </p:txBody>
      </p:sp>
    </p:spTree>
    <p:extLst>
      <p:ext uri="{BB962C8B-B14F-4D97-AF65-F5344CB8AC3E}">
        <p14:creationId xmlns:p14="http://schemas.microsoft.com/office/powerpoint/2010/main" val="1503206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BE6D17F2-8282-79D4-E2D2-6E57784E404C}"/>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03</a:t>
            </a:r>
            <a:endParaRPr sz="4800" b="1" dirty="0">
              <a:solidFill>
                <a:schemeClr val="bg1"/>
              </a:solidFill>
              <a:latin typeface="Orbitron" panose="020B0604020202020204" charset="0"/>
            </a:endParaRPr>
          </a:p>
        </p:txBody>
      </p:sp>
      <p:sp>
        <p:nvSpPr>
          <p:cNvPr id="3" name="TextBox 2">
            <a:extLst>
              <a:ext uri="{FF2B5EF4-FFF2-40B4-BE49-F238E27FC236}">
                <a16:creationId xmlns:a16="http://schemas.microsoft.com/office/drawing/2014/main" id="{5AE5139A-8A8B-F670-680A-4AFDD53C0DD6}"/>
              </a:ext>
            </a:extLst>
          </p:cNvPr>
          <p:cNvSpPr txBox="1"/>
          <p:nvPr/>
        </p:nvSpPr>
        <p:spPr>
          <a:xfrm>
            <a:off x="938463" y="16042"/>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CRYPTOCURRENCIES VISUALIZATION</a:t>
            </a:r>
            <a:r>
              <a:rPr lang="en-IN" sz="4000" dirty="0">
                <a:latin typeface="+mj-lt"/>
              </a:rPr>
              <a:t> </a:t>
            </a:r>
          </a:p>
        </p:txBody>
      </p:sp>
      <p:sp>
        <p:nvSpPr>
          <p:cNvPr id="4" name="TextBox 3">
            <a:extLst>
              <a:ext uri="{FF2B5EF4-FFF2-40B4-BE49-F238E27FC236}">
                <a16:creationId xmlns:a16="http://schemas.microsoft.com/office/drawing/2014/main" id="{E6E28BCE-5FD4-E3D1-A097-A394F58E8DF7}"/>
              </a:ext>
            </a:extLst>
          </p:cNvPr>
          <p:cNvSpPr txBox="1"/>
          <p:nvPr/>
        </p:nvSpPr>
        <p:spPr>
          <a:xfrm>
            <a:off x="0" y="907029"/>
            <a:ext cx="12192000" cy="3200876"/>
          </a:xfrm>
          <a:prstGeom prst="rect">
            <a:avLst/>
          </a:prstGeom>
          <a:noFill/>
        </p:spPr>
        <p:txBody>
          <a:bodyPr wrap="square" rtlCol="0">
            <a:spAutoFit/>
          </a:bodyPr>
          <a:lstStyle/>
          <a:p>
            <a:r>
              <a:rPr lang="en-US" dirty="0">
                <a:latin typeface="Orbitron" panose="020B0604020202020204"/>
              </a:rPr>
              <a:t>The COVID-19 has changed the dynamics of the investors related to investment and trading and the people move their traditional portfolio to cryptocurrency. After the growth of interest of common people towards investment in different field rather than only in Stock and gold market. To do so we have used following graph, plot, chart :</a:t>
            </a:r>
          </a:p>
          <a:p>
            <a:endParaRPr lang="en-US" dirty="0"/>
          </a:p>
          <a:p>
            <a:pPr marL="457200" indent="-457200">
              <a:buFont typeface="+mj-lt"/>
              <a:buAutoNum type="arabicPeriod"/>
            </a:pPr>
            <a:r>
              <a:rPr lang="en-US" sz="2000" dirty="0">
                <a:solidFill>
                  <a:srgbClr val="00B050"/>
                </a:solidFill>
                <a:latin typeface="Arial Black" panose="020B0A04020102020204" pitchFamily="34" charset="0"/>
              </a:rPr>
              <a:t>Pie Chart: </a:t>
            </a:r>
            <a:r>
              <a:rPr lang="en-US" dirty="0">
                <a:latin typeface="Bahnschrift Light" panose="020B0502040204020203" pitchFamily="34" charset="0"/>
              </a:rPr>
              <a:t>Demonstrate the dominant market share held by Bitcoin and Tether, while scatter plots reveal the significant impact of COVID-19 on Bitcoin’s price and trading volume, with a marked increase post-2020.</a:t>
            </a:r>
          </a:p>
          <a:p>
            <a:pPr marL="457200" indent="-457200">
              <a:buFont typeface="+mj-lt"/>
              <a:buAutoNum type="arabicPeriod"/>
            </a:pPr>
            <a:endParaRPr lang="en-US" dirty="0">
              <a:latin typeface="Bahnschrift Light" panose="020B0502040204020203" pitchFamily="34" charset="0"/>
            </a:endParaRPr>
          </a:p>
          <a:p>
            <a:pPr marL="457200" indent="-457200">
              <a:buFont typeface="+mj-lt"/>
              <a:buAutoNum type="arabicPeriod"/>
            </a:pPr>
            <a:r>
              <a:rPr lang="en-US" sz="2000" dirty="0">
                <a:solidFill>
                  <a:srgbClr val="00B050"/>
                </a:solidFill>
                <a:latin typeface="Arial Black" panose="020B0A04020102020204" pitchFamily="34" charset="0"/>
              </a:rPr>
              <a:t>Scatter plot</a:t>
            </a:r>
            <a:r>
              <a:rPr lang="en-US" sz="2000" dirty="0"/>
              <a:t>: </a:t>
            </a:r>
            <a:r>
              <a:rPr lang="en-US" dirty="0">
                <a:latin typeface="Bahnschrift Light" panose="020B0502040204020203" pitchFamily="34" charset="0"/>
              </a:rPr>
              <a:t>Scatterplots are useful for identifying correlations and trends between variables, making them a valuable tool in data analysis.</a:t>
            </a:r>
          </a:p>
          <a:p>
            <a:pPr marL="457200" indent="-457200">
              <a:buFont typeface="+mj-lt"/>
              <a:buAutoNum type="arabicPeriod"/>
            </a:pPr>
            <a:endParaRPr lang="en-US" dirty="0">
              <a:latin typeface="Bahnschrift Light" panose="020B0502040204020203" pitchFamily="34" charset="0"/>
            </a:endParaRPr>
          </a:p>
          <a:p>
            <a:pPr marL="457200" indent="-457200">
              <a:buFont typeface="+mj-lt"/>
              <a:buAutoNum type="arabicPeriod"/>
            </a:pPr>
            <a:endParaRPr lang="en-US" dirty="0">
              <a:latin typeface="Bahnschrift Light" panose="020B0502040204020203" pitchFamily="34" charset="0"/>
            </a:endParaRPr>
          </a:p>
        </p:txBody>
      </p:sp>
      <p:pic>
        <p:nvPicPr>
          <p:cNvPr id="6" name="Picture 5">
            <a:extLst>
              <a:ext uri="{FF2B5EF4-FFF2-40B4-BE49-F238E27FC236}">
                <a16:creationId xmlns:a16="http://schemas.microsoft.com/office/drawing/2014/main" id="{952F689C-0B4F-0F73-48D1-4C8896F87CAB}"/>
              </a:ext>
            </a:extLst>
          </p:cNvPr>
          <p:cNvPicPr>
            <a:picLocks noChangeAspect="1"/>
          </p:cNvPicPr>
          <p:nvPr/>
        </p:nvPicPr>
        <p:blipFill>
          <a:blip r:embed="rId2"/>
          <a:stretch>
            <a:fillRect/>
          </a:stretch>
        </p:blipFill>
        <p:spPr>
          <a:xfrm>
            <a:off x="64169" y="3641557"/>
            <a:ext cx="4162926" cy="1419726"/>
          </a:xfrm>
          <a:prstGeom prst="rect">
            <a:avLst/>
          </a:prstGeom>
        </p:spPr>
      </p:pic>
      <p:pic>
        <p:nvPicPr>
          <p:cNvPr id="8" name="Picture 7">
            <a:extLst>
              <a:ext uri="{FF2B5EF4-FFF2-40B4-BE49-F238E27FC236}">
                <a16:creationId xmlns:a16="http://schemas.microsoft.com/office/drawing/2014/main" id="{001F78D7-E7D5-ED6E-6167-FA409705F13D}"/>
              </a:ext>
            </a:extLst>
          </p:cNvPr>
          <p:cNvPicPr>
            <a:picLocks noChangeAspect="1"/>
          </p:cNvPicPr>
          <p:nvPr/>
        </p:nvPicPr>
        <p:blipFill>
          <a:blip r:embed="rId3"/>
          <a:stretch>
            <a:fillRect/>
          </a:stretch>
        </p:blipFill>
        <p:spPr>
          <a:xfrm>
            <a:off x="64169" y="5093844"/>
            <a:ext cx="4162926" cy="1692442"/>
          </a:xfrm>
          <a:prstGeom prst="rect">
            <a:avLst/>
          </a:prstGeom>
        </p:spPr>
      </p:pic>
      <p:pic>
        <p:nvPicPr>
          <p:cNvPr id="11" name="Picture 10">
            <a:extLst>
              <a:ext uri="{FF2B5EF4-FFF2-40B4-BE49-F238E27FC236}">
                <a16:creationId xmlns:a16="http://schemas.microsoft.com/office/drawing/2014/main" id="{57F97ACC-912C-243C-D239-02CD4D4FD7A6}"/>
              </a:ext>
            </a:extLst>
          </p:cNvPr>
          <p:cNvPicPr>
            <a:picLocks noChangeAspect="1"/>
          </p:cNvPicPr>
          <p:nvPr/>
        </p:nvPicPr>
        <p:blipFill>
          <a:blip r:embed="rId4"/>
          <a:stretch>
            <a:fillRect/>
          </a:stretch>
        </p:blipFill>
        <p:spPr>
          <a:xfrm>
            <a:off x="4523874" y="3585410"/>
            <a:ext cx="7603957" cy="1475873"/>
          </a:xfrm>
          <a:prstGeom prst="rect">
            <a:avLst/>
          </a:prstGeom>
        </p:spPr>
      </p:pic>
      <p:pic>
        <p:nvPicPr>
          <p:cNvPr id="14" name="Picture 13">
            <a:extLst>
              <a:ext uri="{FF2B5EF4-FFF2-40B4-BE49-F238E27FC236}">
                <a16:creationId xmlns:a16="http://schemas.microsoft.com/office/drawing/2014/main" id="{3C3A914A-186B-354A-DA79-1112CEBD9976}"/>
              </a:ext>
            </a:extLst>
          </p:cNvPr>
          <p:cNvPicPr>
            <a:picLocks noChangeAspect="1"/>
          </p:cNvPicPr>
          <p:nvPr/>
        </p:nvPicPr>
        <p:blipFill>
          <a:blip r:embed="rId5"/>
          <a:stretch>
            <a:fillRect/>
          </a:stretch>
        </p:blipFill>
        <p:spPr>
          <a:xfrm>
            <a:off x="4523874" y="5093844"/>
            <a:ext cx="7603957" cy="1692442"/>
          </a:xfrm>
          <a:prstGeom prst="rect">
            <a:avLst/>
          </a:prstGeom>
        </p:spPr>
      </p:pic>
    </p:spTree>
    <p:extLst>
      <p:ext uri="{BB962C8B-B14F-4D97-AF65-F5344CB8AC3E}">
        <p14:creationId xmlns:p14="http://schemas.microsoft.com/office/powerpoint/2010/main" val="1155731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BE6D17F2-8282-79D4-E2D2-6E57784E404C}"/>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03</a:t>
            </a:r>
            <a:endParaRPr sz="4800" b="1" dirty="0">
              <a:solidFill>
                <a:schemeClr val="bg1"/>
              </a:solidFill>
              <a:latin typeface="Orbitron" panose="020B0604020202020204" charset="0"/>
            </a:endParaRPr>
          </a:p>
        </p:txBody>
      </p:sp>
      <p:sp>
        <p:nvSpPr>
          <p:cNvPr id="3" name="TextBox 2">
            <a:extLst>
              <a:ext uri="{FF2B5EF4-FFF2-40B4-BE49-F238E27FC236}">
                <a16:creationId xmlns:a16="http://schemas.microsoft.com/office/drawing/2014/main" id="{5AE5139A-8A8B-F670-680A-4AFDD53C0DD6}"/>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CRYPTOCURRENCIES VISUALIZATION</a:t>
            </a:r>
            <a:r>
              <a:rPr lang="en-IN" sz="4000" dirty="0">
                <a:latin typeface="+mj-lt"/>
              </a:rPr>
              <a:t> </a:t>
            </a:r>
          </a:p>
        </p:txBody>
      </p:sp>
      <p:sp>
        <p:nvSpPr>
          <p:cNvPr id="5" name="TextBox 4">
            <a:extLst>
              <a:ext uri="{FF2B5EF4-FFF2-40B4-BE49-F238E27FC236}">
                <a16:creationId xmlns:a16="http://schemas.microsoft.com/office/drawing/2014/main" id="{64F6B8AB-B4DC-A2E4-9D7E-5F31761E1C1B}"/>
              </a:ext>
            </a:extLst>
          </p:cNvPr>
          <p:cNvSpPr txBox="1"/>
          <p:nvPr/>
        </p:nvSpPr>
        <p:spPr>
          <a:xfrm>
            <a:off x="0" y="1089898"/>
            <a:ext cx="12192000" cy="1508105"/>
          </a:xfrm>
          <a:prstGeom prst="rect">
            <a:avLst/>
          </a:prstGeom>
          <a:noFill/>
        </p:spPr>
        <p:txBody>
          <a:bodyPr wrap="square">
            <a:spAutoFit/>
          </a:bodyPr>
          <a:lstStyle/>
          <a:p>
            <a:pPr marL="457200" indent="-457200">
              <a:buFont typeface="+mj-lt"/>
              <a:buAutoNum type="arabicPeriod" startAt="3"/>
            </a:pPr>
            <a:r>
              <a:rPr lang="en-US" sz="2000" dirty="0">
                <a:solidFill>
                  <a:srgbClr val="00B050"/>
                </a:solidFill>
                <a:latin typeface="Arial Black" panose="020B0A04020102020204" pitchFamily="34" charset="0"/>
              </a:rPr>
              <a:t>Box plot: </a:t>
            </a:r>
            <a:r>
              <a:rPr lang="en-US" dirty="0">
                <a:latin typeface="Bahnschrift Light" panose="020B0502040204020203" pitchFamily="34" charset="0"/>
              </a:rPr>
              <a:t>Offer a detailed view of the distribution of trading volumes across different cryptocurrencies, showcasing the variability and outliers within the data. </a:t>
            </a:r>
          </a:p>
          <a:p>
            <a:pPr marL="457200" indent="-457200">
              <a:buFont typeface="+mj-lt"/>
              <a:buAutoNum type="arabicPeriod" startAt="3"/>
            </a:pPr>
            <a:endParaRPr lang="en-US" dirty="0"/>
          </a:p>
          <a:p>
            <a:pPr marL="457200" indent="-457200">
              <a:buFont typeface="+mj-lt"/>
              <a:buAutoNum type="arabicPeriod" startAt="3"/>
            </a:pPr>
            <a:r>
              <a:rPr lang="en-US" dirty="0">
                <a:solidFill>
                  <a:srgbClr val="00B050"/>
                </a:solidFill>
                <a:latin typeface="Arial Black" panose="020B0A04020102020204" pitchFamily="34" charset="0"/>
              </a:rPr>
              <a:t>Candlestick chart: </a:t>
            </a:r>
            <a:r>
              <a:rPr lang="en-US" dirty="0">
                <a:latin typeface="Bahnschrift Light" panose="020B0502040204020203" pitchFamily="34" charset="0"/>
              </a:rPr>
              <a:t>Provide insights into the price action of cryptocurrencies over time, with color-coded candles indicating market trends and potential reversals. </a:t>
            </a:r>
          </a:p>
        </p:txBody>
      </p:sp>
      <p:pic>
        <p:nvPicPr>
          <p:cNvPr id="7" name="Picture 6">
            <a:extLst>
              <a:ext uri="{FF2B5EF4-FFF2-40B4-BE49-F238E27FC236}">
                <a16:creationId xmlns:a16="http://schemas.microsoft.com/office/drawing/2014/main" id="{D9960E1A-1AB5-6066-2D8C-AD8231B8771B}"/>
              </a:ext>
            </a:extLst>
          </p:cNvPr>
          <p:cNvPicPr>
            <a:picLocks noChangeAspect="1"/>
          </p:cNvPicPr>
          <p:nvPr/>
        </p:nvPicPr>
        <p:blipFill>
          <a:blip r:embed="rId2"/>
          <a:stretch>
            <a:fillRect/>
          </a:stretch>
        </p:blipFill>
        <p:spPr>
          <a:xfrm>
            <a:off x="6096000" y="2755571"/>
            <a:ext cx="5975684" cy="2113208"/>
          </a:xfrm>
          <a:prstGeom prst="rect">
            <a:avLst/>
          </a:prstGeom>
        </p:spPr>
      </p:pic>
      <p:pic>
        <p:nvPicPr>
          <p:cNvPr id="13" name="Picture 12">
            <a:extLst>
              <a:ext uri="{FF2B5EF4-FFF2-40B4-BE49-F238E27FC236}">
                <a16:creationId xmlns:a16="http://schemas.microsoft.com/office/drawing/2014/main" id="{679970D7-9D14-504D-BD71-6A58AE3A9E36}"/>
              </a:ext>
            </a:extLst>
          </p:cNvPr>
          <p:cNvPicPr>
            <a:picLocks noChangeAspect="1"/>
          </p:cNvPicPr>
          <p:nvPr/>
        </p:nvPicPr>
        <p:blipFill>
          <a:blip r:embed="rId3"/>
          <a:stretch>
            <a:fillRect/>
          </a:stretch>
        </p:blipFill>
        <p:spPr>
          <a:xfrm>
            <a:off x="59565" y="2755570"/>
            <a:ext cx="5867993" cy="2113209"/>
          </a:xfrm>
          <a:prstGeom prst="rect">
            <a:avLst/>
          </a:prstGeom>
        </p:spPr>
      </p:pic>
      <p:pic>
        <p:nvPicPr>
          <p:cNvPr id="17" name="Picture 16">
            <a:extLst>
              <a:ext uri="{FF2B5EF4-FFF2-40B4-BE49-F238E27FC236}">
                <a16:creationId xmlns:a16="http://schemas.microsoft.com/office/drawing/2014/main" id="{D9110CFD-EA10-B35B-DD42-E5F7438A850C}"/>
              </a:ext>
            </a:extLst>
          </p:cNvPr>
          <p:cNvPicPr>
            <a:picLocks noChangeAspect="1"/>
          </p:cNvPicPr>
          <p:nvPr/>
        </p:nvPicPr>
        <p:blipFill>
          <a:blip r:embed="rId4"/>
          <a:stretch>
            <a:fillRect/>
          </a:stretch>
        </p:blipFill>
        <p:spPr>
          <a:xfrm>
            <a:off x="59565" y="4921729"/>
            <a:ext cx="5867993" cy="1905000"/>
          </a:xfrm>
          <a:prstGeom prst="rect">
            <a:avLst/>
          </a:prstGeom>
        </p:spPr>
      </p:pic>
      <p:pic>
        <p:nvPicPr>
          <p:cNvPr id="19" name="Picture 18">
            <a:extLst>
              <a:ext uri="{FF2B5EF4-FFF2-40B4-BE49-F238E27FC236}">
                <a16:creationId xmlns:a16="http://schemas.microsoft.com/office/drawing/2014/main" id="{8C6BC280-9059-48C4-514C-E283EA71BE2F}"/>
              </a:ext>
            </a:extLst>
          </p:cNvPr>
          <p:cNvPicPr>
            <a:picLocks noChangeAspect="1"/>
          </p:cNvPicPr>
          <p:nvPr/>
        </p:nvPicPr>
        <p:blipFill>
          <a:blip r:embed="rId5"/>
          <a:stretch>
            <a:fillRect/>
          </a:stretch>
        </p:blipFill>
        <p:spPr>
          <a:xfrm>
            <a:off x="6095999" y="4921728"/>
            <a:ext cx="5975685" cy="1904999"/>
          </a:xfrm>
          <a:prstGeom prst="rect">
            <a:avLst/>
          </a:prstGeom>
        </p:spPr>
      </p:pic>
    </p:spTree>
    <p:extLst>
      <p:ext uri="{BB962C8B-B14F-4D97-AF65-F5344CB8AC3E}">
        <p14:creationId xmlns:p14="http://schemas.microsoft.com/office/powerpoint/2010/main" val="278618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BE6D17F2-8282-79D4-E2D2-6E57784E404C}"/>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03</a:t>
            </a:r>
            <a:endParaRPr sz="4800" b="1" dirty="0">
              <a:solidFill>
                <a:schemeClr val="bg1"/>
              </a:solidFill>
              <a:latin typeface="Orbitron" panose="020B0604020202020204" charset="0"/>
            </a:endParaRPr>
          </a:p>
        </p:txBody>
      </p:sp>
      <p:sp>
        <p:nvSpPr>
          <p:cNvPr id="3" name="TextBox 2">
            <a:extLst>
              <a:ext uri="{FF2B5EF4-FFF2-40B4-BE49-F238E27FC236}">
                <a16:creationId xmlns:a16="http://schemas.microsoft.com/office/drawing/2014/main" id="{5AE5139A-8A8B-F670-680A-4AFDD53C0DD6}"/>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CRYPTOCURRENCIES VISUALIZATION</a:t>
            </a:r>
            <a:r>
              <a:rPr lang="en-IN" sz="4000" dirty="0">
                <a:latin typeface="+mj-lt"/>
              </a:rPr>
              <a:t> </a:t>
            </a:r>
          </a:p>
        </p:txBody>
      </p:sp>
      <p:sp>
        <p:nvSpPr>
          <p:cNvPr id="5" name="TextBox 4">
            <a:extLst>
              <a:ext uri="{FF2B5EF4-FFF2-40B4-BE49-F238E27FC236}">
                <a16:creationId xmlns:a16="http://schemas.microsoft.com/office/drawing/2014/main" id="{47E8A841-EAEF-2289-FB1A-718C149A15DD}"/>
              </a:ext>
            </a:extLst>
          </p:cNvPr>
          <p:cNvSpPr txBox="1"/>
          <p:nvPr/>
        </p:nvSpPr>
        <p:spPr>
          <a:xfrm>
            <a:off x="0" y="933271"/>
            <a:ext cx="12192000" cy="1600438"/>
          </a:xfrm>
          <a:prstGeom prst="rect">
            <a:avLst/>
          </a:prstGeom>
          <a:noFill/>
        </p:spPr>
        <p:txBody>
          <a:bodyPr wrap="square">
            <a:spAutoFit/>
          </a:bodyPr>
          <a:lstStyle/>
          <a:p>
            <a:pPr marL="457200" indent="-457200">
              <a:buFont typeface="+mj-lt"/>
              <a:buAutoNum type="arabicPeriod" startAt="5"/>
            </a:pPr>
            <a:r>
              <a:rPr lang="en-US" sz="2000" dirty="0">
                <a:solidFill>
                  <a:srgbClr val="00B050"/>
                </a:solidFill>
                <a:latin typeface="Arial Black" panose="020B0A04020102020204" pitchFamily="34" charset="0"/>
              </a:rPr>
              <a:t> Heat Map: </a:t>
            </a:r>
            <a:r>
              <a:rPr lang="en-US" sz="2000" dirty="0">
                <a:latin typeface="Bahnschrift Light" panose="020B0502040204020203" pitchFamily="34" charset="0"/>
              </a:rPr>
              <a:t>Illustrate the correlation between various trading metrics, such as opening and closing prices, which is crucial for understanding market behavior and developing trading strategies.</a:t>
            </a:r>
          </a:p>
          <a:p>
            <a:pPr marL="457200" indent="-457200">
              <a:buFont typeface="+mj-lt"/>
              <a:buAutoNum type="arabicPeriod" startAt="5"/>
            </a:pPr>
            <a:endParaRPr lang="en-IN" sz="2000" dirty="0">
              <a:latin typeface="Bahnschrift Light" panose="020B0502040204020203" pitchFamily="34" charset="0"/>
            </a:endParaRPr>
          </a:p>
          <a:p>
            <a:pPr marL="457200" indent="-457200">
              <a:buFont typeface="+mj-lt"/>
              <a:buAutoNum type="arabicPeriod" startAt="5"/>
            </a:pPr>
            <a:r>
              <a:rPr lang="en-US" sz="2000" dirty="0">
                <a:solidFill>
                  <a:srgbClr val="00B050"/>
                </a:solidFill>
                <a:latin typeface="Arial Black" panose="020B0A04020102020204" pitchFamily="34" charset="0"/>
              </a:rPr>
              <a:t>Pair plot: </a:t>
            </a:r>
            <a:r>
              <a:rPr lang="en-US" dirty="0">
                <a:latin typeface="Bahnschrift Light" panose="020B0502040204020203" pitchFamily="34" charset="0"/>
              </a:rPr>
              <a:t>Allow for the examination of relationships between multiple trading metrics, aiding in the identification of trends and correlations that inform trading decisions.</a:t>
            </a:r>
          </a:p>
        </p:txBody>
      </p:sp>
      <p:pic>
        <p:nvPicPr>
          <p:cNvPr id="6" name="Picture 5">
            <a:extLst>
              <a:ext uri="{FF2B5EF4-FFF2-40B4-BE49-F238E27FC236}">
                <a16:creationId xmlns:a16="http://schemas.microsoft.com/office/drawing/2014/main" id="{5887B66C-2656-3B63-0E00-53A842193119}"/>
              </a:ext>
            </a:extLst>
          </p:cNvPr>
          <p:cNvPicPr>
            <a:picLocks noChangeAspect="1"/>
          </p:cNvPicPr>
          <p:nvPr/>
        </p:nvPicPr>
        <p:blipFill>
          <a:blip r:embed="rId2"/>
          <a:stretch>
            <a:fillRect/>
          </a:stretch>
        </p:blipFill>
        <p:spPr>
          <a:xfrm>
            <a:off x="5534526" y="2759095"/>
            <a:ext cx="6601326" cy="4098900"/>
          </a:xfrm>
          <a:prstGeom prst="rect">
            <a:avLst/>
          </a:prstGeom>
        </p:spPr>
      </p:pic>
      <p:pic>
        <p:nvPicPr>
          <p:cNvPr id="8" name="Picture 7">
            <a:extLst>
              <a:ext uri="{FF2B5EF4-FFF2-40B4-BE49-F238E27FC236}">
                <a16:creationId xmlns:a16="http://schemas.microsoft.com/office/drawing/2014/main" id="{79148095-F284-173A-47EB-7903A06BF673}"/>
              </a:ext>
            </a:extLst>
          </p:cNvPr>
          <p:cNvPicPr>
            <a:picLocks noChangeAspect="1"/>
          </p:cNvPicPr>
          <p:nvPr/>
        </p:nvPicPr>
        <p:blipFill>
          <a:blip r:embed="rId3"/>
          <a:stretch>
            <a:fillRect/>
          </a:stretch>
        </p:blipFill>
        <p:spPr>
          <a:xfrm>
            <a:off x="56148" y="2759095"/>
            <a:ext cx="5398168" cy="4098900"/>
          </a:xfrm>
          <a:prstGeom prst="rect">
            <a:avLst/>
          </a:prstGeom>
        </p:spPr>
      </p:pic>
    </p:spTree>
    <p:extLst>
      <p:ext uri="{BB962C8B-B14F-4D97-AF65-F5344CB8AC3E}">
        <p14:creationId xmlns:p14="http://schemas.microsoft.com/office/powerpoint/2010/main" val="258928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04</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LITREATURE REVIEW</a:t>
            </a:r>
          </a:p>
        </p:txBody>
      </p:sp>
      <p:graphicFrame>
        <p:nvGraphicFramePr>
          <p:cNvPr id="3" name="Table 2">
            <a:extLst>
              <a:ext uri="{FF2B5EF4-FFF2-40B4-BE49-F238E27FC236}">
                <a16:creationId xmlns:a16="http://schemas.microsoft.com/office/drawing/2014/main" id="{7C5679B8-4EF9-56AF-66A7-58C06B6C1195}"/>
              </a:ext>
            </a:extLst>
          </p:cNvPr>
          <p:cNvGraphicFramePr>
            <a:graphicFrameLocks noGrp="1"/>
          </p:cNvGraphicFramePr>
          <p:nvPr>
            <p:extLst>
              <p:ext uri="{D42A27DB-BD31-4B8C-83A1-F6EECF244321}">
                <p14:modId xmlns:p14="http://schemas.microsoft.com/office/powerpoint/2010/main" val="2455230655"/>
              </p:ext>
            </p:extLst>
          </p:nvPr>
        </p:nvGraphicFramePr>
        <p:xfrm>
          <a:off x="1" y="970540"/>
          <a:ext cx="12191999" cy="5887453"/>
        </p:xfrm>
        <a:graphic>
          <a:graphicData uri="http://schemas.openxmlformats.org/drawingml/2006/table">
            <a:tbl>
              <a:tblPr firstRow="1" firstCol="1" bandRow="1">
                <a:tableStyleId>{00A15C55-8517-42AA-B614-E9B94910E393}</a:tableStyleId>
              </a:tblPr>
              <a:tblGrid>
                <a:gridCol w="3064041">
                  <a:extLst>
                    <a:ext uri="{9D8B030D-6E8A-4147-A177-3AD203B41FA5}">
                      <a16:colId xmlns:a16="http://schemas.microsoft.com/office/drawing/2014/main" val="3925233419"/>
                    </a:ext>
                  </a:extLst>
                </a:gridCol>
                <a:gridCol w="1050758">
                  <a:extLst>
                    <a:ext uri="{9D8B030D-6E8A-4147-A177-3AD203B41FA5}">
                      <a16:colId xmlns:a16="http://schemas.microsoft.com/office/drawing/2014/main" val="4126131186"/>
                    </a:ext>
                  </a:extLst>
                </a:gridCol>
                <a:gridCol w="2486527">
                  <a:extLst>
                    <a:ext uri="{9D8B030D-6E8A-4147-A177-3AD203B41FA5}">
                      <a16:colId xmlns:a16="http://schemas.microsoft.com/office/drawing/2014/main" val="65073561"/>
                    </a:ext>
                  </a:extLst>
                </a:gridCol>
                <a:gridCol w="2654969">
                  <a:extLst>
                    <a:ext uri="{9D8B030D-6E8A-4147-A177-3AD203B41FA5}">
                      <a16:colId xmlns:a16="http://schemas.microsoft.com/office/drawing/2014/main" val="704479232"/>
                    </a:ext>
                  </a:extLst>
                </a:gridCol>
                <a:gridCol w="2935704">
                  <a:extLst>
                    <a:ext uri="{9D8B030D-6E8A-4147-A177-3AD203B41FA5}">
                      <a16:colId xmlns:a16="http://schemas.microsoft.com/office/drawing/2014/main" val="4245182711"/>
                    </a:ext>
                  </a:extLst>
                </a:gridCol>
              </a:tblGrid>
              <a:tr h="982972">
                <a:tc>
                  <a:txBody>
                    <a:bodyPr/>
                    <a:lstStyle/>
                    <a:p>
                      <a:pPr>
                        <a:lnSpc>
                          <a:spcPct val="107000"/>
                        </a:lnSpc>
                        <a:spcAft>
                          <a:spcPts val="800"/>
                        </a:spcAft>
                        <a:tabLst>
                          <a:tab pos="3689350" algn="l"/>
                        </a:tabLst>
                      </a:pPr>
                      <a:r>
                        <a:rPr lang="en-US" sz="2400" kern="100" dirty="0">
                          <a:solidFill>
                            <a:srgbClr val="00B0F0"/>
                          </a:solidFill>
                          <a:effectLst/>
                          <a:latin typeface="+mj-lt"/>
                        </a:rPr>
                        <a:t>AUTHOR NAME</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400" kern="100" dirty="0">
                          <a:solidFill>
                            <a:srgbClr val="00B0F0"/>
                          </a:solidFill>
                          <a:effectLst/>
                          <a:latin typeface="+mj-lt"/>
                        </a:rPr>
                        <a:t>YEAR</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400" b="1" kern="100" dirty="0">
                          <a:solidFill>
                            <a:srgbClr val="00B0F0"/>
                          </a:solidFill>
                          <a:effectLst/>
                          <a:latin typeface="+mj-lt"/>
                          <a:ea typeface="+mn-ea"/>
                          <a:cs typeface="+mn-cs"/>
                        </a:rPr>
                        <a:t>OBJECTIVE</a:t>
                      </a:r>
                      <a:endParaRPr lang="en-IN" sz="2400" b="1"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400" kern="100" dirty="0">
                          <a:solidFill>
                            <a:srgbClr val="00B0F0"/>
                          </a:solidFill>
                          <a:effectLst/>
                          <a:latin typeface="+mj-lt"/>
                          <a:ea typeface="Calibri" panose="020F0502020204030204" pitchFamily="34" charset="0"/>
                          <a:cs typeface="Times New Roman" panose="02020603050405020304" pitchFamily="18" charset="0"/>
                        </a:rPr>
                        <a:t>ADVANTAGE</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2400" kern="100" dirty="0">
                          <a:solidFill>
                            <a:srgbClr val="00B0F0"/>
                          </a:solidFill>
                          <a:effectLst/>
                          <a:latin typeface="+mj-lt"/>
                        </a:rPr>
                        <a:t>LIMITATION</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120016"/>
                  </a:ext>
                </a:extLst>
              </a:tr>
              <a:tr h="1574633">
                <a:tc>
                  <a:txBody>
                    <a:bodyPr/>
                    <a:lstStyle/>
                    <a:p>
                      <a:pPr algn="just">
                        <a:lnSpc>
                          <a:spcPct val="107000"/>
                        </a:lnSpc>
                        <a:spcAft>
                          <a:spcPts val="800"/>
                        </a:spcAft>
                        <a:tabLst>
                          <a:tab pos="3689350" algn="l"/>
                        </a:tabLst>
                      </a:pPr>
                      <a:r>
                        <a:rPr lang="en-IN" sz="1800" b="1" dirty="0"/>
                        <a:t>Junwei Chen</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3689350" algn="l"/>
                        </a:tabLst>
                      </a:pPr>
                      <a:r>
                        <a:rPr lang="en-IN" sz="1600" dirty="0">
                          <a:solidFill>
                            <a:schemeClr val="tx1"/>
                          </a:solidFill>
                        </a:rPr>
                        <a:t>2023</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600" b="0" i="0" kern="1200" dirty="0">
                          <a:solidFill>
                            <a:schemeClr val="tx1"/>
                          </a:solidFill>
                          <a:effectLst/>
                          <a:latin typeface="+mn-lt"/>
                          <a:ea typeface="+mn-ea"/>
                          <a:cs typeface="+mn-cs"/>
                        </a:rPr>
                        <a:t>Analyzing and evaluating the effectiveness of machine learning techniques in predicting Bitcoin prices.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tabLst>
                          <a:tab pos="3689350" algn="l"/>
                        </a:tabLst>
                      </a:pPr>
                      <a:r>
                        <a:rPr lang="en-US" sz="1600" b="0" i="0" kern="1200" dirty="0">
                          <a:solidFill>
                            <a:schemeClr val="tx1"/>
                          </a:solidFill>
                          <a:effectLst/>
                          <a:latin typeface="+mn-lt"/>
                          <a:ea typeface="+mn-ea"/>
                          <a:cs typeface="+mn-cs"/>
                        </a:rPr>
                        <a:t>Comprehensive model comparison; enhanced robustness with multiple financial indicators.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tabLst>
                          <a:tab pos="3689350" algn="l"/>
                        </a:tabLst>
                      </a:pPr>
                      <a:r>
                        <a:rPr lang="en-US" sz="1600" b="0" i="0" kern="1200" dirty="0">
                          <a:solidFill>
                            <a:schemeClr val="tx1"/>
                          </a:solidFill>
                          <a:effectLst/>
                          <a:latin typeface="+mn-lt"/>
                          <a:ea typeface="+mn-ea"/>
                          <a:cs typeface="+mn-cs"/>
                        </a:rPr>
                        <a:t>Volatility and unpredictability of Bitcoin; may not generalize to future markets.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71731"/>
                  </a:ext>
                </a:extLst>
              </a:tr>
              <a:tr h="918750">
                <a:tc>
                  <a:txBody>
                    <a:bodyPr/>
                    <a:lstStyle/>
                    <a:p>
                      <a:pPr algn="just">
                        <a:lnSpc>
                          <a:spcPct val="107000"/>
                        </a:lnSpc>
                        <a:spcAft>
                          <a:spcPts val="800"/>
                        </a:spcAft>
                        <a:tabLst>
                          <a:tab pos="3689350" algn="l"/>
                        </a:tabLst>
                      </a:pPr>
                      <a:r>
                        <a:rPr lang="en-IN" sz="1800" b="1" i="0" kern="1200" dirty="0">
                          <a:solidFill>
                            <a:schemeClr val="lt1"/>
                          </a:solidFill>
                          <a:effectLst/>
                          <a:latin typeface="+mn-lt"/>
                          <a:ea typeface="+mn-ea"/>
                          <a:cs typeface="+mn-cs"/>
                        </a:rPr>
                        <a:t>Harsh Parikh, Nisarg Panchal, Ankit Sharma</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3689350" algn="l"/>
                        </a:tabLst>
                      </a:pPr>
                      <a:r>
                        <a:rPr lang="en-IN" sz="1600" b="0" i="0" kern="1200" dirty="0">
                          <a:solidFill>
                            <a:schemeClr val="tx1"/>
                          </a:solidFill>
                          <a:effectLst/>
                          <a:latin typeface="+mn-lt"/>
                          <a:ea typeface="+mn-ea"/>
                          <a:cs typeface="+mn-cs"/>
                        </a:rPr>
                        <a:t>2023</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tabLst>
                          <a:tab pos="3689350" algn="l"/>
                        </a:tabLst>
                      </a:pPr>
                      <a:r>
                        <a:rPr lang="en-IN" sz="1600" b="0" i="0" kern="1200" dirty="0">
                          <a:solidFill>
                            <a:schemeClr val="tx1"/>
                          </a:solidFill>
                          <a:effectLst/>
                          <a:latin typeface="+mn-lt"/>
                          <a:ea typeface="+mn-ea"/>
                          <a:cs typeface="+mn-cs"/>
                        </a:rPr>
                        <a:t>Forecasting cryptocurrency prices.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tabLst>
                          <a:tab pos="3689350" algn="l"/>
                        </a:tabLst>
                      </a:pPr>
                      <a:r>
                        <a:rPr lang="en-US" sz="1600" b="0" i="0" kern="1200" dirty="0">
                          <a:solidFill>
                            <a:schemeClr val="tx1"/>
                          </a:solidFill>
                          <a:effectLst/>
                          <a:latin typeface="+mn-lt"/>
                          <a:ea typeface="+mn-ea"/>
                          <a:cs typeface="+mn-cs"/>
                        </a:rPr>
                        <a:t>Comparative performance analysis of different models.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tabLst>
                          <a:tab pos="3689350" algn="l"/>
                        </a:tabLst>
                      </a:pPr>
                      <a:r>
                        <a:rPr lang="en-US" sz="1600" b="0" i="0" kern="1200" dirty="0">
                          <a:solidFill>
                            <a:schemeClr val="tx1"/>
                          </a:solidFill>
                          <a:effectLst/>
                          <a:latin typeface="+mn-lt"/>
                          <a:ea typeface="+mn-ea"/>
                          <a:cs typeface="+mn-cs"/>
                        </a:rPr>
                        <a:t>Predictive accuracy and data quality issues.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6425766"/>
                  </a:ext>
                </a:extLst>
              </a:tr>
              <a:tr h="1278800">
                <a:tc>
                  <a:txBody>
                    <a:bodyPr/>
                    <a:lstStyle/>
                    <a:p>
                      <a:pPr algn="just">
                        <a:lnSpc>
                          <a:spcPct val="107000"/>
                        </a:lnSpc>
                        <a:spcAft>
                          <a:spcPts val="800"/>
                        </a:spcAft>
                        <a:tabLst>
                          <a:tab pos="3689350" algn="l"/>
                        </a:tabLst>
                      </a:pPr>
                      <a:r>
                        <a:rPr lang="en-IN" sz="1800" b="1" i="0" kern="1200" dirty="0">
                          <a:solidFill>
                            <a:schemeClr val="lt1"/>
                          </a:solidFill>
                          <a:effectLst/>
                          <a:latin typeface="+mn-lt"/>
                          <a:ea typeface="+mn-ea"/>
                          <a:cs typeface="+mn-cs"/>
                        </a:rPr>
                        <a:t>Sahil </a:t>
                      </a:r>
                      <a:r>
                        <a:rPr lang="en-IN" sz="1800" b="1" i="0" kern="1200" dirty="0" err="1">
                          <a:solidFill>
                            <a:schemeClr val="lt1"/>
                          </a:solidFill>
                          <a:effectLst/>
                          <a:latin typeface="+mn-lt"/>
                          <a:ea typeface="+mn-ea"/>
                          <a:cs typeface="+mn-cs"/>
                        </a:rPr>
                        <a:t>Sejwal</a:t>
                      </a:r>
                      <a:r>
                        <a:rPr lang="en-IN" sz="1800" b="1" i="0" kern="1200" dirty="0">
                          <a:solidFill>
                            <a:schemeClr val="lt1"/>
                          </a:solidFill>
                          <a:effectLst/>
                          <a:latin typeface="+mn-lt"/>
                          <a:ea typeface="+mn-ea"/>
                          <a:cs typeface="+mn-cs"/>
                        </a:rPr>
                        <a:t>, Kartik Aggarwal, Soumya Ranjan Nayak</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tabLst>
                          <a:tab pos="3689350" algn="l"/>
                        </a:tabLst>
                      </a:pPr>
                      <a:r>
                        <a:rPr lang="en-IN" sz="1600" b="0" i="0" kern="1200" dirty="0">
                          <a:solidFill>
                            <a:schemeClr val="tx1"/>
                          </a:solidFill>
                          <a:effectLst/>
                          <a:latin typeface="+mn-lt"/>
                          <a:ea typeface="+mn-ea"/>
                          <a:cs typeface="+mn-cs"/>
                        </a:rPr>
                        <a:t>2023</a:t>
                      </a:r>
                      <a:endParaRPr lang="en-IN" sz="16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US" sz="1600" b="0" dirty="0">
                          <a:solidFill>
                            <a:schemeClr val="tx1"/>
                          </a:solidFill>
                          <a:effectLst/>
                        </a:rPr>
                        <a:t>Time series analysis of cryptocurrency.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IN" sz="1600" b="0" dirty="0">
                          <a:solidFill>
                            <a:schemeClr val="tx1"/>
                          </a:solidFill>
                          <a:effectLst/>
                        </a:rPr>
                        <a:t>Superior results to ARIMA.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IN" sz="1600" b="0" dirty="0">
                          <a:solidFill>
                            <a:schemeClr val="tx1"/>
                          </a:solidFill>
                          <a:effectLst/>
                        </a:rPr>
                        <a:t>ARIMAX performance depends on external variables.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078413"/>
                  </a:ext>
                </a:extLst>
              </a:tr>
              <a:tr h="1132298">
                <a:tc>
                  <a:txBody>
                    <a:bodyPr/>
                    <a:lstStyle/>
                    <a:p>
                      <a:pPr algn="just" fontAlgn="base"/>
                      <a:r>
                        <a:rPr lang="en-IN" sz="1800" b="1" dirty="0" err="1">
                          <a:solidFill>
                            <a:schemeClr val="tx1"/>
                          </a:solidFill>
                          <a:effectLst/>
                        </a:rPr>
                        <a:t>Amirzadeh</a:t>
                      </a:r>
                      <a:r>
                        <a:rPr lang="en-IN" sz="1800" b="1" dirty="0">
                          <a:solidFill>
                            <a:schemeClr val="tx1"/>
                          </a:solidFill>
                          <a:effectLst/>
                        </a:rPr>
                        <a:t>, Rasoul, Asef Nazari, Dhananjay </a:t>
                      </a:r>
                      <a:r>
                        <a:rPr lang="en-IN" sz="1800" b="1" dirty="0" err="1">
                          <a:solidFill>
                            <a:schemeClr val="tx1"/>
                          </a:solidFill>
                          <a:effectLst/>
                        </a:rPr>
                        <a:t>Thiruvady</a:t>
                      </a:r>
                      <a:endParaRPr lang="en-IN" sz="1800" b="1"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IN" sz="1600" dirty="0">
                          <a:solidFill>
                            <a:schemeClr val="tx1"/>
                          </a:solidFill>
                          <a:effectLst/>
                        </a:rPr>
                        <a:t>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US" sz="1600" dirty="0">
                          <a:solidFill>
                            <a:schemeClr val="tx1"/>
                          </a:solidFill>
                          <a:effectLst/>
                        </a:rPr>
                        <a:t>Surveying AI application in cryptocurrency markets.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US" sz="1600">
                          <a:solidFill>
                            <a:schemeClr val="tx1"/>
                          </a:solidFill>
                          <a:effectLst/>
                        </a:rPr>
                        <a:t>Processes vast datasets quickly; uncovers complex patterns.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base"/>
                      <a:r>
                        <a:rPr lang="en-US" sz="1600" dirty="0">
                          <a:solidFill>
                            <a:schemeClr val="tx1"/>
                          </a:solidFill>
                          <a:effectLst/>
                        </a:rPr>
                        <a:t>Market volatility and limited historical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0191560"/>
                  </a:ext>
                </a:extLst>
              </a:tr>
            </a:tbl>
          </a:graphicData>
        </a:graphic>
      </p:graphicFrame>
    </p:spTree>
    <p:extLst>
      <p:ext uri="{BB962C8B-B14F-4D97-AF65-F5344CB8AC3E}">
        <p14:creationId xmlns:p14="http://schemas.microsoft.com/office/powerpoint/2010/main" val="115140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04</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LITREATURE REVIEW</a:t>
            </a:r>
          </a:p>
        </p:txBody>
      </p:sp>
      <p:graphicFrame>
        <p:nvGraphicFramePr>
          <p:cNvPr id="3" name="Table 2">
            <a:extLst>
              <a:ext uri="{FF2B5EF4-FFF2-40B4-BE49-F238E27FC236}">
                <a16:creationId xmlns:a16="http://schemas.microsoft.com/office/drawing/2014/main" id="{7C5679B8-4EF9-56AF-66A7-58C06B6C1195}"/>
              </a:ext>
            </a:extLst>
          </p:cNvPr>
          <p:cNvGraphicFramePr>
            <a:graphicFrameLocks noGrp="1"/>
          </p:cNvGraphicFramePr>
          <p:nvPr>
            <p:extLst>
              <p:ext uri="{D42A27DB-BD31-4B8C-83A1-F6EECF244321}">
                <p14:modId xmlns:p14="http://schemas.microsoft.com/office/powerpoint/2010/main" val="1382566589"/>
              </p:ext>
            </p:extLst>
          </p:nvPr>
        </p:nvGraphicFramePr>
        <p:xfrm>
          <a:off x="1" y="959645"/>
          <a:ext cx="12191999" cy="5898350"/>
        </p:xfrm>
        <a:graphic>
          <a:graphicData uri="http://schemas.openxmlformats.org/drawingml/2006/table">
            <a:tbl>
              <a:tblPr firstRow="1" firstCol="1" bandRow="1">
                <a:tableStyleId>{00A15C55-8517-42AA-B614-E9B94910E393}</a:tableStyleId>
              </a:tblPr>
              <a:tblGrid>
                <a:gridCol w="2895599">
                  <a:extLst>
                    <a:ext uri="{9D8B030D-6E8A-4147-A177-3AD203B41FA5}">
                      <a16:colId xmlns:a16="http://schemas.microsoft.com/office/drawing/2014/main" val="3925233419"/>
                    </a:ext>
                  </a:extLst>
                </a:gridCol>
                <a:gridCol w="1090863">
                  <a:extLst>
                    <a:ext uri="{9D8B030D-6E8A-4147-A177-3AD203B41FA5}">
                      <a16:colId xmlns:a16="http://schemas.microsoft.com/office/drawing/2014/main" val="4126131186"/>
                    </a:ext>
                  </a:extLst>
                </a:gridCol>
                <a:gridCol w="2422358">
                  <a:extLst>
                    <a:ext uri="{9D8B030D-6E8A-4147-A177-3AD203B41FA5}">
                      <a16:colId xmlns:a16="http://schemas.microsoft.com/office/drawing/2014/main" val="65073561"/>
                    </a:ext>
                  </a:extLst>
                </a:gridCol>
                <a:gridCol w="2847475">
                  <a:extLst>
                    <a:ext uri="{9D8B030D-6E8A-4147-A177-3AD203B41FA5}">
                      <a16:colId xmlns:a16="http://schemas.microsoft.com/office/drawing/2014/main" val="704479232"/>
                    </a:ext>
                  </a:extLst>
                </a:gridCol>
                <a:gridCol w="2935704">
                  <a:extLst>
                    <a:ext uri="{9D8B030D-6E8A-4147-A177-3AD203B41FA5}">
                      <a16:colId xmlns:a16="http://schemas.microsoft.com/office/drawing/2014/main" val="4245182711"/>
                    </a:ext>
                  </a:extLst>
                </a:gridCol>
              </a:tblGrid>
              <a:tr h="1002661">
                <a:tc>
                  <a:txBody>
                    <a:bodyPr/>
                    <a:lstStyle/>
                    <a:p>
                      <a:pPr>
                        <a:lnSpc>
                          <a:spcPct val="107000"/>
                        </a:lnSpc>
                        <a:spcAft>
                          <a:spcPts val="800"/>
                        </a:spcAft>
                        <a:tabLst>
                          <a:tab pos="3689350" algn="l"/>
                        </a:tabLst>
                      </a:pPr>
                      <a:r>
                        <a:rPr lang="en-US" sz="2400" kern="100" dirty="0">
                          <a:solidFill>
                            <a:srgbClr val="00B0F0"/>
                          </a:solidFill>
                          <a:effectLst/>
                          <a:latin typeface="+mj-lt"/>
                        </a:rPr>
                        <a:t>AUTHOR NAME</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400" kern="100" dirty="0">
                          <a:solidFill>
                            <a:srgbClr val="00B0F0"/>
                          </a:solidFill>
                          <a:effectLst/>
                          <a:latin typeface="+mj-lt"/>
                        </a:rPr>
                        <a:t>YEAR</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400" b="1" kern="100" dirty="0">
                          <a:solidFill>
                            <a:srgbClr val="00B0F0"/>
                          </a:solidFill>
                          <a:effectLst/>
                          <a:latin typeface="+mj-lt"/>
                          <a:ea typeface="+mn-ea"/>
                          <a:cs typeface="+mn-cs"/>
                        </a:rPr>
                        <a:t>OBJECTIVE</a:t>
                      </a:r>
                      <a:endParaRPr lang="en-IN" sz="2400" b="1"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400" kern="100" dirty="0">
                          <a:solidFill>
                            <a:srgbClr val="00B0F0"/>
                          </a:solidFill>
                          <a:effectLst/>
                          <a:latin typeface="+mj-lt"/>
                          <a:ea typeface="Calibri" panose="020F0502020204030204" pitchFamily="34" charset="0"/>
                          <a:cs typeface="Times New Roman" panose="02020603050405020304" pitchFamily="18" charset="0"/>
                        </a:rPr>
                        <a:t>ADVANTAGE</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2400" kern="100" dirty="0">
                          <a:solidFill>
                            <a:srgbClr val="00B0F0"/>
                          </a:solidFill>
                          <a:effectLst/>
                          <a:latin typeface="+mj-lt"/>
                        </a:rPr>
                        <a:t>LIMITATION</a:t>
                      </a:r>
                      <a:endParaRPr lang="en-IN" sz="24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120016"/>
                  </a:ext>
                </a:extLst>
              </a:tr>
              <a:tr h="1431747">
                <a:tc>
                  <a:txBody>
                    <a:bodyPr/>
                    <a:lstStyle/>
                    <a:p>
                      <a:pPr fontAlgn="base"/>
                      <a:r>
                        <a:rPr lang="en-IN" sz="1800" b="1" dirty="0" err="1">
                          <a:solidFill>
                            <a:schemeClr val="tx1"/>
                          </a:solidFill>
                          <a:effectLst/>
                        </a:rPr>
                        <a:t>Linxi</a:t>
                      </a:r>
                      <a:r>
                        <a:rPr lang="en-IN" sz="1800" b="1" dirty="0">
                          <a:solidFill>
                            <a:schemeClr val="tx1"/>
                          </a:solidFill>
                          <a:effectLst/>
                        </a:rPr>
                        <a:t> 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IN" sz="1600" dirty="0">
                          <a:solidFill>
                            <a:schemeClr val="tx1"/>
                          </a:solidFill>
                          <a:effectLst/>
                        </a:rPr>
                        <a:t>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IN" sz="1600" dirty="0">
                          <a:solidFill>
                            <a:schemeClr val="tx1"/>
                          </a:solidFill>
                          <a:effectLst/>
                        </a:rPr>
                        <a:t>Predicting cryptocurrency prices.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Insight into different model performances.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Volatility affects prediction accuracy; ARIMA struggles in high volatility.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784481"/>
                  </a:ext>
                </a:extLst>
              </a:tr>
              <a:tr h="960480">
                <a:tc>
                  <a:txBody>
                    <a:bodyPr/>
                    <a:lstStyle/>
                    <a:p>
                      <a:pPr>
                        <a:lnSpc>
                          <a:spcPct val="107000"/>
                        </a:lnSpc>
                        <a:spcAft>
                          <a:spcPts val="800"/>
                        </a:spcAft>
                        <a:tabLst>
                          <a:tab pos="3689350" algn="l"/>
                        </a:tabLst>
                      </a:pPr>
                      <a:r>
                        <a:rPr lang="en-IN" sz="1800" b="1" i="0" kern="1200" dirty="0" err="1">
                          <a:solidFill>
                            <a:schemeClr val="tx1"/>
                          </a:solidFill>
                          <a:effectLst/>
                          <a:latin typeface="+mn-lt"/>
                          <a:ea typeface="+mn-ea"/>
                          <a:cs typeface="+mn-cs"/>
                        </a:rPr>
                        <a:t>Kanksha</a:t>
                      </a:r>
                      <a:r>
                        <a:rPr lang="en-IN" sz="1800" b="1" i="0" kern="1200" dirty="0">
                          <a:solidFill>
                            <a:schemeClr val="tx1"/>
                          </a:solidFill>
                          <a:effectLst/>
                          <a:latin typeface="+mn-lt"/>
                          <a:ea typeface="+mn-ea"/>
                          <a:cs typeface="+mn-cs"/>
                        </a:rPr>
                        <a:t> and Harjit Singh</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b="0" i="0" kern="1200" dirty="0">
                          <a:solidFill>
                            <a:schemeClr val="tx1"/>
                          </a:solidFill>
                          <a:effectLst/>
                          <a:latin typeface="+mn-lt"/>
                          <a:ea typeface="+mn-ea"/>
                          <a:cs typeface="+mn-cs"/>
                        </a:rPr>
                        <a:t>2021</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Predicting Bitcoin and Litecoin prices.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a:solidFill>
                            <a:schemeClr val="tx1"/>
                          </a:solidFill>
                          <a:effectLst/>
                        </a:rPr>
                        <a:t>Effective for time series forecasting.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IN" sz="1600" dirty="0">
                          <a:solidFill>
                            <a:schemeClr val="tx1"/>
                          </a:solidFill>
                          <a:effectLst/>
                        </a:rPr>
                        <a:t>Challenges in handling extreme market fluctuations.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71731"/>
                  </a:ext>
                </a:extLst>
              </a:tr>
              <a:tr h="1564231">
                <a:tc>
                  <a:txBody>
                    <a:bodyPr/>
                    <a:lstStyle/>
                    <a:p>
                      <a:pPr fontAlgn="base"/>
                      <a:r>
                        <a:rPr lang="en-IN" sz="1800" b="1" dirty="0" err="1">
                          <a:solidFill>
                            <a:schemeClr val="tx1"/>
                          </a:solidFill>
                          <a:effectLst/>
                        </a:rPr>
                        <a:t>Khiewngamdee</a:t>
                      </a:r>
                      <a:r>
                        <a:rPr lang="en-IN" sz="1800" b="1" dirty="0">
                          <a:solidFill>
                            <a:schemeClr val="tx1"/>
                          </a:solidFill>
                          <a:effectLst/>
                        </a:rPr>
                        <a:t>, C., </a:t>
                      </a:r>
                      <a:r>
                        <a:rPr lang="en-IN" sz="1800" b="1" dirty="0" err="1">
                          <a:solidFill>
                            <a:schemeClr val="tx1"/>
                          </a:solidFill>
                          <a:effectLst/>
                        </a:rPr>
                        <a:t>Chanaim</a:t>
                      </a:r>
                      <a:r>
                        <a:rPr lang="en-IN" sz="1800" b="1" dirty="0">
                          <a:solidFill>
                            <a:schemeClr val="tx1"/>
                          </a:solidFill>
                          <a:effectLst/>
                        </a:rPr>
                        <a:t>, S.</a:t>
                      </a:r>
                      <a:endParaRPr lang="en-IN" sz="18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IN" sz="1400" dirty="0">
                          <a:solidFill>
                            <a:schemeClr val="tx1"/>
                          </a:solidFill>
                          <a:effectLst/>
                        </a:rPr>
                        <a:t>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Enhancing exchange rate return forecasting.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Improved forecasting accuracy with cryptocurrency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Complexity and volatility of cryptocurrency markets.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6425766"/>
                  </a:ext>
                </a:extLst>
              </a:tr>
              <a:tr h="939231">
                <a:tc>
                  <a:txBody>
                    <a:bodyPr/>
                    <a:lstStyle/>
                    <a:p>
                      <a:pPr fontAlgn="base"/>
                      <a:r>
                        <a:rPr lang="en-IN" sz="1800" b="1" dirty="0">
                          <a:solidFill>
                            <a:schemeClr val="tx1"/>
                          </a:solidFill>
                          <a:effectLst/>
                        </a:rPr>
                        <a:t>Hegde, Gayatri</a:t>
                      </a:r>
                      <a:endParaRPr lang="en-IN" sz="1800" dirty="0">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IN" sz="1400" dirty="0">
                          <a:solidFill>
                            <a:schemeClr val="tx1"/>
                          </a:solidFill>
                          <a:effectLst/>
                        </a:rPr>
                        <a:t>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br>
                        <a:rPr lang="en-IN" sz="1600" dirty="0">
                          <a:solidFill>
                            <a:schemeClr val="tx1"/>
                          </a:solidFill>
                          <a:effectLst/>
                        </a:rPr>
                      </a:br>
                      <a:r>
                        <a:rPr lang="en-IN" sz="1600" dirty="0">
                          <a:solidFill>
                            <a:schemeClr val="tx1"/>
                          </a:solidFill>
                          <a:effectLst/>
                        </a:rPr>
                        <a:t>Predicting Bitcoin prices.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Captures complex patterns for accurate predictions.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600" dirty="0">
                          <a:solidFill>
                            <a:schemeClr val="tx1"/>
                          </a:solidFill>
                          <a:effectLst/>
                        </a:rPr>
                        <a:t>Reliance on historical data; market volatility.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078413"/>
                  </a:ext>
                </a:extLst>
              </a:tr>
            </a:tbl>
          </a:graphicData>
        </a:graphic>
      </p:graphicFrame>
    </p:spTree>
    <p:extLst>
      <p:ext uri="{BB962C8B-B14F-4D97-AF65-F5344CB8AC3E}">
        <p14:creationId xmlns:p14="http://schemas.microsoft.com/office/powerpoint/2010/main" val="2576482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Theme1" id="{D75ACE3A-1DD8-4AA4-9DA5-0CBFF24263DE}" vid="{DB5CBD79-32E0-484D-931A-A6ED260CB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B16BF8F-BBD3-457F-829A-1673A39E2EF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Theme1</Template>
  <TotalTime>1004</TotalTime>
  <Words>1731</Words>
  <Application>Microsoft Office PowerPoint</Application>
  <PresentationFormat>Widescreen</PresentationFormat>
  <Paragraphs>302</Paragraphs>
  <Slides>23</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Arial Black</vt:lpstr>
      <vt:lpstr>Bahnschrift Light</vt:lpstr>
      <vt:lpstr>Bookman Old Style</vt:lpstr>
      <vt:lpstr>Calibri</vt:lpstr>
      <vt:lpstr>Denk One</vt:lpstr>
      <vt:lpstr>Fira Sans Extra Condensed</vt:lpstr>
      <vt:lpstr>Orbitron</vt:lpstr>
      <vt:lpstr>Palatino Linotype</vt:lpstr>
      <vt:lpstr>Roboto</vt:lpstr>
      <vt:lpstr>Rockwell</vt:lpstr>
      <vt:lpstr>ui-sans-serif</vt:lpstr>
      <vt:lpstr>Wingdings</vt:lpstr>
      <vt:lpstr>Theme1</vt:lpstr>
      <vt:lpstr>Bitcoin price prediction using ML</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price prediction using ML</dc:title>
  <dc:creator>RISHAV RAJ SINGH</dc:creator>
  <cp:lastModifiedBy>RISHAV RAJ SINGH</cp:lastModifiedBy>
  <cp:revision>23</cp:revision>
  <dcterms:created xsi:type="dcterms:W3CDTF">2024-03-31T17:03:15Z</dcterms:created>
  <dcterms:modified xsi:type="dcterms:W3CDTF">2024-05-26T11:01:57Z</dcterms:modified>
</cp:coreProperties>
</file>